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60" r:id="rId5"/>
    <p:sldId id="259" r:id="rId6"/>
    <p:sldId id="310" r:id="rId7"/>
    <p:sldId id="265" r:id="rId8"/>
    <p:sldId id="262" r:id="rId9"/>
    <p:sldId id="266" r:id="rId10"/>
    <p:sldId id="271" r:id="rId11"/>
    <p:sldId id="272" r:id="rId12"/>
    <p:sldId id="273" r:id="rId13"/>
    <p:sldId id="275" r:id="rId14"/>
    <p:sldId id="276" r:id="rId15"/>
    <p:sldId id="277" r:id="rId16"/>
    <p:sldId id="283" r:id="rId17"/>
    <p:sldId id="284" r:id="rId18"/>
    <p:sldId id="285" r:id="rId19"/>
    <p:sldId id="286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3" r:id="rId32"/>
    <p:sldId id="302" r:id="rId33"/>
    <p:sldId id="305" r:id="rId34"/>
    <p:sldId id="306" r:id="rId35"/>
    <p:sldId id="307" r:id="rId36"/>
    <p:sldId id="308" r:id="rId37"/>
    <p:sldId id="312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135"/>
    <a:srgbClr val="D2232B"/>
    <a:srgbClr val="231F20"/>
    <a:srgbClr val="58585A"/>
    <a:srgbClr val="E1E0DF"/>
    <a:srgbClr val="DB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0F9A935-FB47-4158-88C6-2E797D43DD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02D51FB-6B40-4C44-A3B3-490075EA9A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94332-B105-4661-A570-5157A9F54D93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210CFB-5F5F-439E-B296-BAE440EDB3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57F7B8-4BFC-428D-9BF2-D1CCA4DB9D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2EB-EAE1-4782-A6DC-28C823E5B6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92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F512-5287-4680-8C71-AD9C77DC487D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E2E35-B34C-4B8A-8BCF-325A62FA08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lippu, paita, merkki, sateenvarjo&#10;&#10;Kuvaus luotu automaattisesti">
            <a:extLst>
              <a:ext uri="{FF2B5EF4-FFF2-40B4-BE49-F238E27FC236}">
                <a16:creationId xmlns:a16="http://schemas.microsoft.com/office/drawing/2014/main" id="{A6BDE643-3486-45A3-A7D0-D6D798354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7" y="357111"/>
            <a:ext cx="2630429" cy="378257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9093464-5F9E-42A0-BD6C-35D821EAA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00665"/>
            <a:ext cx="6269967" cy="3053750"/>
          </a:xfrm>
        </p:spPr>
        <p:txBody>
          <a:bodyPr anchor="b"/>
          <a:lstStyle>
            <a:lvl1pPr algn="ctr">
              <a:defRPr sz="6000" b="1">
                <a:solidFill>
                  <a:srgbClr val="D2232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02EBECF-6A7A-4A90-A844-717AB7D27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26942"/>
            <a:ext cx="6269967" cy="163039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A97435-0122-469B-8447-FED0395B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85A"/>
                </a:solidFill>
              </a:defRPr>
            </a:lvl1pPr>
          </a:lstStyle>
          <a:p>
            <a:fld id="{59582AE2-6090-4F5B-86F7-E743F225A4AC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17296D-6F2A-4EBC-9C40-CE9224EA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8585A"/>
                </a:solidFill>
              </a:defRPr>
            </a:lvl1pPr>
          </a:lstStyle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D1B7AC1-ABC7-4BC7-AAC9-DF7AFB88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Kuva, joka sisältää kohteen teksti, peili&#10;&#10;Kuvaus luotu automaattisesti">
            <a:extLst>
              <a:ext uri="{FF2B5EF4-FFF2-40B4-BE49-F238E27FC236}">
                <a16:creationId xmlns:a16="http://schemas.microsoft.com/office/drawing/2014/main" id="{0E756A35-416E-453C-BD3D-CF4128029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96" y="265922"/>
            <a:ext cx="2263224" cy="22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55875C6-ECD2-4631-A90B-67156938A1CC}"/>
              </a:ext>
            </a:extLst>
          </p:cNvPr>
          <p:cNvSpPr/>
          <p:nvPr userDrawn="1"/>
        </p:nvSpPr>
        <p:spPr>
          <a:xfrm>
            <a:off x="9264770" y="2251494"/>
            <a:ext cx="2743200" cy="3938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AA3BF3-9683-4E44-A46D-29C7CA62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914643-BD5E-45A1-9FDD-B0BF0A16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69024" cy="54038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F754CA-C583-4DEF-8DC1-CB55D2B3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8171C4-EC46-4846-85A7-CEF73E16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D0F568-5359-4E14-8C97-D90783CD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918DC5D-0068-40D2-A68F-44699152B4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881312"/>
            <a:ext cx="3932237" cy="29876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9DE96A3B-FF03-4C62-8761-397833EFB86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2057400"/>
            <a:ext cx="393223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585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1565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55875C6-ECD2-4631-A90B-67156938A1CC}"/>
              </a:ext>
            </a:extLst>
          </p:cNvPr>
          <p:cNvSpPr/>
          <p:nvPr userDrawn="1"/>
        </p:nvSpPr>
        <p:spPr>
          <a:xfrm>
            <a:off x="9264770" y="2251494"/>
            <a:ext cx="2743200" cy="3938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AA3BF3-9683-4E44-A46D-29C7CA62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914643-BD5E-45A1-9FDD-B0BF0A16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69024" cy="274319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F754CA-C583-4DEF-8DC1-CB55D2B3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8171C4-EC46-4846-85A7-CEF73E16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D0F568-5359-4E14-8C97-D90783CD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918DC5D-0068-40D2-A68F-44699152B4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881312"/>
            <a:ext cx="3932237" cy="313213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9DE96A3B-FF03-4C62-8761-397833EFB86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2057400"/>
            <a:ext cx="393223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585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7CF756D-4971-435E-9E30-34D5CCA6466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83188" y="3200399"/>
            <a:ext cx="6169024" cy="28130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4964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55875C6-ECD2-4631-A90B-67156938A1CC}"/>
              </a:ext>
            </a:extLst>
          </p:cNvPr>
          <p:cNvSpPr/>
          <p:nvPr userDrawn="1"/>
        </p:nvSpPr>
        <p:spPr>
          <a:xfrm>
            <a:off x="9264770" y="2251494"/>
            <a:ext cx="2743200" cy="3938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AA3BF3-9683-4E44-A46D-29C7CA62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914643-BD5E-45A1-9FDD-B0BF0A16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69024" cy="274319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F754CA-C583-4DEF-8DC1-CB55D2B3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8171C4-EC46-4846-85A7-CEF73E16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D0F568-5359-4E14-8C97-D90783CD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918DC5D-0068-40D2-A68F-44699152B4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39352"/>
            <a:ext cx="3932237" cy="3874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7CF756D-4971-435E-9E30-34D5CCA6466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83188" y="3200399"/>
            <a:ext cx="6169024" cy="28130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9244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25227A55-F34B-4782-AD45-9C9984B0DCE6}"/>
              </a:ext>
            </a:extLst>
          </p:cNvPr>
          <p:cNvSpPr/>
          <p:nvPr userDrawn="1"/>
        </p:nvSpPr>
        <p:spPr>
          <a:xfrm>
            <a:off x="9264770" y="2251494"/>
            <a:ext cx="2743200" cy="3938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ADDC77-DA93-4934-8693-4E54B883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BA77075-A6A5-4A84-87B7-ECE08D80B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31F2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B604E61-385D-48DA-A35E-7F4B16DB8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8585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4DA384-CB24-469D-8E21-59B712FA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8A4BF-8F9C-4C95-8B3D-D5C9522391F8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05ACA56-F50F-4E1F-B9A0-3A36D604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4DB910-A7A4-4EDB-ADCE-626B26F0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79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BA7FC-AE1D-4418-833D-8E83D2D6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F4103C-F38C-4FD7-B91E-EEF03CDD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000">
                <a:solidFill>
                  <a:srgbClr val="58585A"/>
                </a:solidFill>
                <a:latin typeface="GillSans Bridge" panose="020B0500000000000000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rgbClr val="58585A"/>
                </a:solidFill>
                <a:latin typeface="GillSans Bridge" panose="020B0500000000000000" pitchFamily="34" charset="0"/>
              </a:defRPr>
            </a:lvl2pPr>
            <a:lvl3pPr>
              <a:defRPr>
                <a:solidFill>
                  <a:srgbClr val="58585A"/>
                </a:solidFill>
                <a:latin typeface="GillSans Bridge" panose="020B0500000000000000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58585A"/>
                </a:solidFill>
                <a:latin typeface="GillSans Bridge" panose="020B0500000000000000" pitchFamily="34" charset="0"/>
              </a:defRPr>
            </a:lvl4pPr>
            <a:lvl5pPr>
              <a:defRPr>
                <a:solidFill>
                  <a:srgbClr val="58585A"/>
                </a:solidFill>
                <a:latin typeface="GillSans Bridge" panose="020B0500000000000000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862B82-440B-46D6-99C0-4D9380E6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AD1CE2-7C94-4C76-BBE7-CD006B908C2E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BFABEC-F5B7-479E-ADBF-72B32AC3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0181D-91A3-4D35-8B26-66408AF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94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65C88A-3928-4362-B81E-B7234A13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450173" cy="2852737"/>
          </a:xfrm>
        </p:spPr>
        <p:txBody>
          <a:bodyPr anchor="b"/>
          <a:lstStyle>
            <a:lvl1pPr>
              <a:defRPr sz="6000">
                <a:solidFill>
                  <a:srgbClr val="D2232B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A159EB-257B-4A8D-B99B-8A42D7F2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45017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8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999DD3-0AAA-4582-B86E-5A167C74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A28FF-CA59-4B61-BC25-05E1C408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A190B3-157D-4AE4-9872-8C125206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5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65C88A-3928-4362-B81E-B7234A13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450173" cy="2852737"/>
          </a:xfrm>
        </p:spPr>
        <p:txBody>
          <a:bodyPr anchor="ctr"/>
          <a:lstStyle>
            <a:lvl1pPr algn="ctr">
              <a:defRPr sz="6000">
                <a:solidFill>
                  <a:srgbClr val="D2232B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999DD3-0AAA-4582-B86E-5A167C74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A28FF-CA59-4B61-BC25-05E1C408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A190B3-157D-4AE4-9872-8C125206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8B7D6DD8-8A0D-4AA5-8D8E-7E41FA37E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450173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5858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312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301E9FF-C9B3-492D-B29C-59B9685A2ECA}"/>
              </a:ext>
            </a:extLst>
          </p:cNvPr>
          <p:cNvSpPr/>
          <p:nvPr userDrawn="1"/>
        </p:nvSpPr>
        <p:spPr>
          <a:xfrm>
            <a:off x="9264770" y="2251494"/>
            <a:ext cx="2743200" cy="3938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3FF6EE-DEA3-4771-8E6D-19F6EB4B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5CA829-23A1-458C-9801-1FA1A54F3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8585A"/>
                </a:solidFill>
              </a:defRPr>
            </a:lvl1pPr>
            <a:lvl2pPr>
              <a:defRPr>
                <a:solidFill>
                  <a:srgbClr val="58585A"/>
                </a:solidFill>
              </a:defRPr>
            </a:lvl2pPr>
            <a:lvl3pPr>
              <a:defRPr>
                <a:solidFill>
                  <a:srgbClr val="58585A"/>
                </a:solidFill>
              </a:defRPr>
            </a:lvl3pPr>
            <a:lvl4pPr>
              <a:defRPr>
                <a:solidFill>
                  <a:srgbClr val="58585A"/>
                </a:solidFill>
              </a:defRPr>
            </a:lvl4pPr>
            <a:lvl5pPr>
              <a:defRPr>
                <a:solidFill>
                  <a:srgbClr val="58585A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29BB6B-E85D-455F-85BF-E79CEF6D9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85A"/>
                </a:solidFill>
              </a:defRPr>
            </a:lvl1pPr>
            <a:lvl2pPr>
              <a:defRPr>
                <a:solidFill>
                  <a:srgbClr val="58585A"/>
                </a:solidFill>
              </a:defRPr>
            </a:lvl2pPr>
            <a:lvl3pPr>
              <a:defRPr>
                <a:solidFill>
                  <a:srgbClr val="58585A"/>
                </a:solidFill>
              </a:defRPr>
            </a:lvl3pPr>
            <a:lvl4pPr>
              <a:defRPr>
                <a:solidFill>
                  <a:srgbClr val="58585A"/>
                </a:solidFill>
              </a:defRPr>
            </a:lvl4pPr>
            <a:lvl5pPr>
              <a:defRPr>
                <a:solidFill>
                  <a:srgbClr val="58585A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118470-01D0-4849-BFE0-9BA7F9E9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0EF509-1BF4-446D-A35F-3E1AF167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FA7F7A-E84F-4FA8-B610-D72474A1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53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D39E1350-2FA8-4F53-9024-17E44D92A366}"/>
              </a:ext>
            </a:extLst>
          </p:cNvPr>
          <p:cNvSpPr/>
          <p:nvPr userDrawn="1"/>
        </p:nvSpPr>
        <p:spPr>
          <a:xfrm>
            <a:off x="9264770" y="2251494"/>
            <a:ext cx="2743200" cy="3938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1B78A3-FCEF-4AB3-8051-551C6BC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CE982B-023D-4C6C-BAD2-0B8A9DE6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585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6986-B580-4605-9794-72F725451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58585A"/>
                </a:solidFill>
              </a:defRPr>
            </a:lvl1pPr>
            <a:lvl2pPr>
              <a:defRPr>
                <a:solidFill>
                  <a:srgbClr val="58585A"/>
                </a:solidFill>
              </a:defRPr>
            </a:lvl2pPr>
            <a:lvl3pPr>
              <a:defRPr>
                <a:solidFill>
                  <a:srgbClr val="58585A"/>
                </a:solidFill>
              </a:defRPr>
            </a:lvl3pPr>
            <a:lvl4pPr>
              <a:defRPr>
                <a:solidFill>
                  <a:srgbClr val="58585A"/>
                </a:solidFill>
              </a:defRPr>
            </a:lvl4pPr>
            <a:lvl5pPr>
              <a:defRPr>
                <a:solidFill>
                  <a:srgbClr val="58585A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53EAAB2-0526-4F20-BAA2-4D493EC7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ECD28-09CE-41A3-BE34-B18C9AB9098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F2D766-C552-4693-A4B7-2DE83E3A1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585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740603-36A3-4795-92D0-D4A78675D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>
                <a:solidFill>
                  <a:srgbClr val="58585A"/>
                </a:solidFill>
              </a:defRPr>
            </a:lvl1pPr>
            <a:lvl2pPr>
              <a:defRPr>
                <a:solidFill>
                  <a:srgbClr val="231F20"/>
                </a:solidFill>
              </a:defRPr>
            </a:lvl2pPr>
            <a:lvl3pPr>
              <a:defRPr>
                <a:solidFill>
                  <a:srgbClr val="231F20"/>
                </a:solidFill>
              </a:defRPr>
            </a:lvl3pPr>
            <a:lvl4pPr>
              <a:defRPr>
                <a:solidFill>
                  <a:srgbClr val="231F20"/>
                </a:solidFill>
              </a:defRPr>
            </a:lvl4pPr>
            <a:lvl5pPr>
              <a:defRPr>
                <a:solidFill>
                  <a:srgbClr val="231F20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7FCD697-7122-4290-8AC1-55E702E8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3058771-71E5-48F4-8C14-F01F75D7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9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A22284-D613-43B5-A65F-43600D75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68AC9A-1D3B-41F3-9468-EDD92EE5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F3DC7-B907-4664-BB50-53B84722004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FABAB9-DE76-4E41-903D-FB09D958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0877E7-DC9F-41F5-83D0-27F7CB8D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41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D8D87F-13A5-40A7-AB2F-16C89E1A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2.9.2020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F0F605B-DDC1-447C-868D-EED2CB86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60900B-8CAD-4140-B755-94CDFB89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69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55875C6-ECD2-4631-A90B-67156938A1CC}"/>
              </a:ext>
            </a:extLst>
          </p:cNvPr>
          <p:cNvSpPr/>
          <p:nvPr userDrawn="1"/>
        </p:nvSpPr>
        <p:spPr>
          <a:xfrm>
            <a:off x="9264770" y="2251494"/>
            <a:ext cx="2743200" cy="3938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AA3BF3-9683-4E44-A46D-29C7CA62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914643-BD5E-45A1-9FDD-B0BF0A16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69024" cy="54038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F754CA-C583-4DEF-8DC1-CB55D2B3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8171C4-EC46-4846-85A7-CEF73E16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D0F568-5359-4E14-8C97-D90783CD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918DC5D-0068-40D2-A68F-44699152B4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057400"/>
            <a:ext cx="3932237" cy="381158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8585A"/>
                </a:solidFill>
              </a:defRPr>
            </a:lvl1pPr>
            <a:lvl2pPr>
              <a:defRPr sz="18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  <a:lvl4pPr>
              <a:defRPr sz="1400">
                <a:solidFill>
                  <a:srgbClr val="58585A"/>
                </a:solidFill>
              </a:defRPr>
            </a:lvl4pPr>
            <a:lvl5pPr>
              <a:defRPr sz="1400">
                <a:solidFill>
                  <a:srgbClr val="58585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19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lippu, paita, merkki, sateenvarjo&#10;&#10;Kuvaus luotu automaattisesti">
            <a:extLst>
              <a:ext uri="{FF2B5EF4-FFF2-40B4-BE49-F238E27FC236}">
                <a16:creationId xmlns:a16="http://schemas.microsoft.com/office/drawing/2014/main" id="{3DB9B4F4-2D28-4D99-97E2-74D67ACC7B3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52" y="2394387"/>
            <a:ext cx="2630429" cy="378257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6E0C080-BDAA-46E9-86CB-976104F1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00B279-BEC1-427F-9112-8787B3956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391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A1316D-342A-4A2A-A562-BB1081651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8585A"/>
                </a:solidFill>
              </a:defRPr>
            </a:lvl1pPr>
          </a:lstStyle>
          <a:p>
            <a:fld id="{3D30CFB8-BDAF-469B-8CF0-0EF04D04A55F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428F88-D7D5-4873-A6A3-D63615A2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8585A"/>
                </a:solidFill>
              </a:defRPr>
            </a:lvl1pPr>
          </a:lstStyle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FC4720-CDC0-4776-9CEB-5E54F9D4F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8585A"/>
                </a:solidFill>
              </a:defRPr>
            </a:lvl1pPr>
          </a:lstStyle>
          <a:p>
            <a:fld id="{87EA3C14-9722-4B4E-825A-3EF860FE8CE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C7D72AC-4F03-43BA-88A5-9F113044AF95}"/>
              </a:ext>
            </a:extLst>
          </p:cNvPr>
          <p:cNvSpPr/>
          <p:nvPr userDrawn="1"/>
        </p:nvSpPr>
        <p:spPr>
          <a:xfrm>
            <a:off x="89140" y="60385"/>
            <a:ext cx="12013720" cy="6737230"/>
          </a:xfrm>
          <a:prstGeom prst="rect">
            <a:avLst/>
          </a:prstGeom>
          <a:noFill/>
          <a:ln>
            <a:solidFill>
              <a:srgbClr val="D22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69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5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2232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Ø"/>
        <a:defRPr sz="2000" kern="1200">
          <a:solidFill>
            <a:srgbClr val="58585A"/>
          </a:solidFill>
          <a:latin typeface="GillSans Bridge" panose="020B05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rgbClr val="58585A"/>
          </a:solidFill>
          <a:latin typeface="GillSans Bridge" panose="020B05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58585A"/>
          </a:solidFill>
          <a:latin typeface="GillSans Bridge" panose="020B05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rgbClr val="58585A"/>
          </a:solidFill>
          <a:latin typeface="GillSans Bridge" panose="020B05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rgbClr val="58585A"/>
          </a:solidFill>
          <a:latin typeface="GillSans Bridge" panose="020B05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D8D2A-0A84-4507-A46D-53A6BC36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9033"/>
            <a:ext cx="6269967" cy="2825382"/>
          </a:xfrm>
        </p:spPr>
        <p:txBody>
          <a:bodyPr/>
          <a:lstStyle/>
          <a:p>
            <a:r>
              <a:rPr lang="fi-FI" dirty="0"/>
              <a:t>Minibridge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888F3C-2030-4675-9592-9FE7BEFA3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84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BFB98-86E8-4891-9BB9-71C41F2A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Arvopisteet (</a:t>
            </a:r>
            <a:r>
              <a:rPr lang="fi-FI" dirty="0" err="1"/>
              <a:t>ap</a:t>
            </a:r>
            <a:r>
              <a:rPr lang="fi-FI" dirty="0"/>
              <a:t>)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44CFD3EE-50B8-481F-B7B7-1ADFEEF7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7280" y="1485628"/>
            <a:ext cx="4517528" cy="33469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8A6BD8-B7D5-4C5E-B403-47CA6B29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E7529C-AEDF-40FA-AB0B-7E93C37F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5525CF-53CB-4FD4-8298-BA9CA5B9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10</a:t>
            </a:fld>
            <a:endParaRPr lang="fi-FI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84BC2AD4-EB49-40A8-83F1-BBFB4E7E17A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62" y="2881313"/>
            <a:ext cx="2837514" cy="2987675"/>
          </a:xfrm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F3907FD-AF91-41E4-A578-C5F2BCF3A7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Pakassa on yhteensä 40 arvopistettä.</a:t>
            </a:r>
          </a:p>
        </p:txBody>
      </p:sp>
      <p:sp>
        <p:nvSpPr>
          <p:cNvPr id="12" name="textruta 32">
            <a:extLst>
              <a:ext uri="{FF2B5EF4-FFF2-40B4-BE49-F238E27FC236}">
                <a16:creationId xmlns:a16="http://schemas.microsoft.com/office/drawing/2014/main" id="{59BF2CBD-A69D-4EF2-A2FE-44A31C947EF6}"/>
              </a:ext>
            </a:extLst>
          </p:cNvPr>
          <p:cNvSpPr txBox="1"/>
          <p:nvPr/>
        </p:nvSpPr>
        <p:spPr>
          <a:xfrm>
            <a:off x="9543040" y="4093958"/>
            <a:ext cx="1976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20825" algn="r"/>
              </a:tabLst>
            </a:pP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Pata	6 </a:t>
            </a:r>
            <a:r>
              <a:rPr lang="fi-FI" sz="2000" dirty="0" err="1">
                <a:solidFill>
                  <a:srgbClr val="58585A"/>
                </a:solidFill>
                <a:latin typeface="GillSans Bridge" panose="020B0500000000000000" pitchFamily="34" charset="0"/>
              </a:rPr>
              <a:t>ap</a:t>
            </a:r>
            <a:endParaRPr lang="fi-FI" sz="2000" dirty="0">
              <a:solidFill>
                <a:srgbClr val="58585A"/>
              </a:solidFill>
              <a:latin typeface="GillSans Bridge" panose="020B0500000000000000" pitchFamily="34" charset="0"/>
            </a:endParaRPr>
          </a:p>
          <a:p>
            <a:pPr>
              <a:tabLst>
                <a:tab pos="1520825" algn="r"/>
              </a:tabLst>
            </a:pP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Hertta 	0 </a:t>
            </a:r>
            <a:r>
              <a:rPr lang="fi-FI" sz="2000" dirty="0" err="1">
                <a:solidFill>
                  <a:srgbClr val="58585A"/>
                </a:solidFill>
                <a:latin typeface="GillSans Bridge" panose="020B0500000000000000" pitchFamily="34" charset="0"/>
              </a:rPr>
              <a:t>ap</a:t>
            </a:r>
            <a:endParaRPr lang="fi-FI" sz="2000" dirty="0">
              <a:solidFill>
                <a:srgbClr val="58585A"/>
              </a:solidFill>
              <a:latin typeface="GillSans Bridge" panose="020B0500000000000000" pitchFamily="34" charset="0"/>
            </a:endParaRPr>
          </a:p>
          <a:p>
            <a:pPr>
              <a:tabLst>
                <a:tab pos="1520825" algn="r"/>
              </a:tabLst>
            </a:pP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Ruutu 	5 </a:t>
            </a:r>
            <a:r>
              <a:rPr lang="fi-FI" sz="2000" dirty="0" err="1">
                <a:solidFill>
                  <a:srgbClr val="58585A"/>
                </a:solidFill>
                <a:latin typeface="GillSans Bridge" panose="020B0500000000000000" pitchFamily="34" charset="0"/>
              </a:rPr>
              <a:t>ap</a:t>
            </a:r>
            <a:endParaRPr lang="fi-FI" sz="2000" dirty="0">
              <a:solidFill>
                <a:srgbClr val="58585A"/>
              </a:solidFill>
              <a:latin typeface="GillSans Bridge" panose="020B0500000000000000" pitchFamily="34" charset="0"/>
            </a:endParaRPr>
          </a:p>
          <a:p>
            <a:pPr>
              <a:tabLst>
                <a:tab pos="1520825" algn="r"/>
              </a:tabLst>
            </a:pP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Risti 	1 </a:t>
            </a:r>
            <a:r>
              <a:rPr lang="fi-FI" sz="2000" dirty="0" err="1">
                <a:solidFill>
                  <a:srgbClr val="58585A"/>
                </a:solidFill>
                <a:latin typeface="GillSans Bridge" panose="020B0500000000000000" pitchFamily="34" charset="0"/>
              </a:rPr>
              <a:t>ap</a:t>
            </a:r>
            <a:endParaRPr lang="fi-FI" sz="2000" dirty="0">
              <a:solidFill>
                <a:srgbClr val="58585A"/>
              </a:solidFill>
              <a:latin typeface="GillSans Bridge" panose="020B0500000000000000" pitchFamily="34" charset="0"/>
            </a:endParaRPr>
          </a:p>
          <a:p>
            <a:pPr>
              <a:tabLst>
                <a:tab pos="1520825" algn="r"/>
              </a:tabLst>
            </a:pP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Yhteensä	12 </a:t>
            </a:r>
            <a:r>
              <a:rPr lang="fi-FI" sz="2000" dirty="0" err="1">
                <a:solidFill>
                  <a:srgbClr val="D2232B"/>
                </a:solidFill>
                <a:latin typeface="GillSans Bridge" panose="020B0500000000000000" pitchFamily="34" charset="0"/>
              </a:rPr>
              <a:t>ap</a:t>
            </a:r>
            <a:endParaRPr lang="fi-FI" sz="2000" dirty="0">
              <a:solidFill>
                <a:srgbClr val="D2232B"/>
              </a:solidFill>
              <a:latin typeface="GillSans Bridge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7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52F168-D460-4897-B675-C34B628C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Tarjoussarja </a:t>
            </a:r>
            <a:r>
              <a:rPr lang="fi-FI" dirty="0" err="1"/>
              <a:t>MiniBridgessä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1CDB51-36CC-460C-9336-F073962A8A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Etelä, joka on </a:t>
            </a:r>
            <a:r>
              <a:rPr lang="fi-FI" sz="2400" dirty="0">
                <a:solidFill>
                  <a:srgbClr val="D2232B"/>
                </a:solidFill>
              </a:rPr>
              <a:t>jakaja</a:t>
            </a:r>
            <a:r>
              <a:rPr lang="fi-FI" sz="2400" dirty="0"/>
              <a:t>, aloittaa kertomalla arvopisteensä. Tämän jälkeen kaikki vuorollaan kertovat omat pisteensä.</a:t>
            </a:r>
          </a:p>
          <a:p>
            <a:pPr marL="0" indent="0">
              <a:buNone/>
            </a:pPr>
            <a:r>
              <a:rPr lang="fi-FI" sz="2400" dirty="0"/>
              <a:t>Pohjoinen-etelä -parilla on yhteensä eniten pisteitä ja tulevat pelaamaan sitoumusta.</a:t>
            </a:r>
          </a:p>
          <a:p>
            <a:pPr marL="0" indent="0">
              <a:buNone/>
            </a:pPr>
            <a:r>
              <a:rPr lang="fi-FI" sz="2400" dirty="0"/>
              <a:t>Etelällä on eniten pisteitä parista ja hänestä tulee </a:t>
            </a:r>
            <a:r>
              <a:rPr lang="fi-FI" sz="2400" dirty="0">
                <a:solidFill>
                  <a:srgbClr val="D2232B"/>
                </a:solidFill>
              </a:rPr>
              <a:t>pelinviejä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Pohjoisesta tulee </a:t>
            </a:r>
            <a:r>
              <a:rPr lang="fi-FI" sz="2400" dirty="0">
                <a:solidFill>
                  <a:srgbClr val="D2232B"/>
                </a:solidFill>
              </a:rPr>
              <a:t>lepääjä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Lännestä tulee </a:t>
            </a:r>
            <a:r>
              <a:rPr lang="fi-FI" sz="2400" dirty="0">
                <a:solidFill>
                  <a:srgbClr val="D2232B"/>
                </a:solidFill>
              </a:rPr>
              <a:t>lähtijä</a:t>
            </a:r>
            <a:r>
              <a:rPr lang="fi-FI" sz="2400" dirty="0"/>
              <a:t>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FDE603-121C-4C54-BAFF-571C0298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5777DF-C1AF-40B8-ABAD-140C18E4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7F954D-DD90-485E-B9E0-AD46036A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11</a:t>
            </a:fld>
            <a:endParaRPr lang="fi-FI"/>
          </a:p>
        </p:txBody>
      </p:sp>
      <p:pic>
        <p:nvPicPr>
          <p:cNvPr id="15" name="Sisällön paikkamerkki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2C77D53-33A6-439B-9154-134CA39B5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68" y="1825625"/>
            <a:ext cx="5067263" cy="4351338"/>
          </a:xfrm>
        </p:spPr>
      </p:pic>
      <p:sp>
        <p:nvSpPr>
          <p:cNvPr id="16" name="Rektangel 7">
            <a:extLst>
              <a:ext uri="{FF2B5EF4-FFF2-40B4-BE49-F238E27FC236}">
                <a16:creationId xmlns:a16="http://schemas.microsoft.com/office/drawing/2014/main" id="{535DDB7F-8B88-4BA4-B739-5FB7098EA51B}"/>
              </a:ext>
            </a:extLst>
          </p:cNvPr>
          <p:cNvSpPr/>
          <p:nvPr/>
        </p:nvSpPr>
        <p:spPr>
          <a:xfrm>
            <a:off x="7949940" y="5987018"/>
            <a:ext cx="10330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Pelinviejä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E25F4E1D-43FC-4E99-8EC6-BF28764096FA}"/>
              </a:ext>
            </a:extLst>
          </p:cNvPr>
          <p:cNvSpPr/>
          <p:nvPr/>
        </p:nvSpPr>
        <p:spPr>
          <a:xfrm>
            <a:off x="7823666" y="1994138"/>
            <a:ext cx="1033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Lepääjä</a:t>
            </a:r>
          </a:p>
        </p:txBody>
      </p:sp>
      <p:sp>
        <p:nvSpPr>
          <p:cNvPr id="18" name="Rektangel 7">
            <a:extLst>
              <a:ext uri="{FF2B5EF4-FFF2-40B4-BE49-F238E27FC236}">
                <a16:creationId xmlns:a16="http://schemas.microsoft.com/office/drawing/2014/main" id="{887F945D-EC40-4208-B2DE-061E7332AB75}"/>
              </a:ext>
            </a:extLst>
          </p:cNvPr>
          <p:cNvSpPr/>
          <p:nvPr/>
        </p:nvSpPr>
        <p:spPr>
          <a:xfrm>
            <a:off x="5825049" y="3838853"/>
            <a:ext cx="1033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Lähtijä</a:t>
            </a:r>
          </a:p>
        </p:txBody>
      </p:sp>
    </p:spTree>
    <p:extLst>
      <p:ext uri="{BB962C8B-B14F-4D97-AF65-F5344CB8AC3E}">
        <p14:creationId xmlns:p14="http://schemas.microsoft.com/office/powerpoint/2010/main" val="38473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5706B-92C6-4C4A-8990-433874B4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Pelaa valtilla!</a:t>
            </a:r>
          </a:p>
        </p:txBody>
      </p:sp>
      <p:pic>
        <p:nvPicPr>
          <p:cNvPr id="9" name="Sisällön paikkamerkki 8" descr="Kuva, joka sisältää kohteen teksti, ensiapupakkaus, clipart-kuva&#10;&#10;Kuvaus luotu automaattisesti">
            <a:extLst>
              <a:ext uri="{FF2B5EF4-FFF2-40B4-BE49-F238E27FC236}">
                <a16:creationId xmlns:a16="http://schemas.microsoft.com/office/drawing/2014/main" id="{6156E22B-8B9C-4C53-84C4-7F625B5341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57" y="1825625"/>
            <a:ext cx="4487886" cy="43513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5BA25C-72D4-420B-BA96-EFF68BB12F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Bridgessä voidaan määrätä että joku maista on valttia.</a:t>
            </a:r>
          </a:p>
          <a:p>
            <a:pPr marL="0" indent="0">
              <a:buNone/>
            </a:pPr>
            <a:endParaRPr lang="fi-FI" altLang="sv-S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fi-FI" altLang="sv-SE" sz="2400" dirty="0">
                <a:solidFill>
                  <a:schemeClr val="bg2">
                    <a:lumMod val="25000"/>
                  </a:schemeClr>
                </a:solidFill>
              </a:rPr>
              <a:t>Valttiväri saa korkeamman arvon kuin muut maat.</a:t>
            </a:r>
          </a:p>
          <a:p>
            <a:pPr marL="0" indent="0">
              <a:buNone/>
            </a:pPr>
            <a:endParaRPr lang="fi-FI" altLang="sv-S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fi-FI" altLang="sv-SE" sz="2400" dirty="0">
                <a:solidFill>
                  <a:schemeClr val="bg2">
                    <a:lumMod val="25000"/>
                  </a:schemeClr>
                </a:solidFill>
              </a:rPr>
              <a:t>Jos sinulla ei ole yhtään korttia pelatussa maassa (ruutu), voit pelata padan (valttia) ja voittaa tikki.</a:t>
            </a:r>
          </a:p>
          <a:p>
            <a:pPr marL="0" indent="0">
              <a:buNone/>
            </a:pPr>
            <a:endParaRPr lang="fi-FI" altLang="sv-S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fi-FI" altLang="sv-SE" sz="2400" dirty="0">
                <a:solidFill>
                  <a:schemeClr val="bg2">
                    <a:lumMod val="25000"/>
                  </a:schemeClr>
                </a:solidFill>
              </a:rPr>
              <a:t>Tätä kutsutaan </a:t>
            </a:r>
            <a:r>
              <a:rPr lang="fi-FI" altLang="sv-SE" sz="2400" dirty="0">
                <a:solidFill>
                  <a:srgbClr val="D2232B"/>
                </a:solidFill>
              </a:rPr>
              <a:t>tikin varastamiseksi</a:t>
            </a:r>
            <a:r>
              <a:rPr lang="fi-FI" altLang="sv-SE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1B278B-078F-4A4A-AA7F-C525A4C5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D7C406-7644-467B-85FB-E31D28F2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61589E-AAF2-454B-95F1-B4AC5800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5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902D24-9596-458F-8A37-9744ECCB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Tarjousvaihe – valtilla vai ilman?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E8FBAB67-7AC4-4254-86A9-0A2001F70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81" y="457200"/>
            <a:ext cx="3817325" cy="5403850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D2C868-98E2-4B7F-A3F5-B4FFA4C3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F8CEF6-42D9-477B-997D-472AC2EE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7695B7-8868-4938-A617-05E7F3C1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13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D4961E5-A2EB-4F55-91CD-C45BEA053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057400"/>
            <a:ext cx="3932237" cy="381158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solidFill>
                  <a:srgbClr val="D2232B"/>
                </a:solidFill>
              </a:rPr>
              <a:t>Lepääjä</a:t>
            </a:r>
            <a:r>
              <a:rPr lang="fi-FI" sz="2400" dirty="0"/>
              <a:t> asettaa kortit kuvapuoli alaspäin pöydälle (pata oikealle).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>
                <a:solidFill>
                  <a:srgbClr val="D2232B"/>
                </a:solidFill>
              </a:rPr>
              <a:t>Pelinviejä</a:t>
            </a:r>
            <a:r>
              <a:rPr lang="fi-FI" sz="2400" dirty="0"/>
              <a:t> päättää pelataanko valtilla vai ilman.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Jos on vähintään </a:t>
            </a:r>
            <a:r>
              <a:rPr lang="fi-FI" sz="2400" dirty="0">
                <a:solidFill>
                  <a:srgbClr val="D2232B"/>
                </a:solidFill>
              </a:rPr>
              <a:t>kahdeksan korttia</a:t>
            </a:r>
            <a:r>
              <a:rPr lang="fi-FI" sz="2400" dirty="0"/>
              <a:t> yhteisessä värissä, niin pelinviejä valitsee tämän valtiksi.</a:t>
            </a:r>
          </a:p>
        </p:txBody>
      </p:sp>
      <p:sp>
        <p:nvSpPr>
          <p:cNvPr id="10" name="Rektangel 7">
            <a:extLst>
              <a:ext uri="{FF2B5EF4-FFF2-40B4-BE49-F238E27FC236}">
                <a16:creationId xmlns:a16="http://schemas.microsoft.com/office/drawing/2014/main" id="{C0F584C0-E4FB-4229-9E51-9377C85079D1}"/>
              </a:ext>
            </a:extLst>
          </p:cNvPr>
          <p:cNvSpPr/>
          <p:nvPr/>
        </p:nvSpPr>
        <p:spPr>
          <a:xfrm>
            <a:off x="7893654" y="2974459"/>
            <a:ext cx="346210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Pelinviejä valitsee padan valtiksi.</a:t>
            </a:r>
          </a:p>
        </p:txBody>
      </p:sp>
    </p:spTree>
    <p:extLst>
      <p:ext uri="{BB962C8B-B14F-4D97-AF65-F5344CB8AC3E}">
        <p14:creationId xmlns:p14="http://schemas.microsoft.com/office/powerpoint/2010/main" val="30975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1E0C1C-FAAE-4DB9-B546-98F05DF6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Valttipeli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60DE0298-2D41-4322-8F48-43AA5E759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574901"/>
            <a:ext cx="5065712" cy="5168448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AE1E0A-853A-47DB-8E16-A45FDE98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32F013-5A5C-4DF2-9FD9-B52D24A8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56DDB4-A386-4A5E-9DE3-A6417D16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14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11F322E-6666-46E5-9B06-CDAA6BF23A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400" dirty="0"/>
              <a:t>Lähtökortin jälkeen lepääjä asettaa kortit pöydälle kuvapuoli ylöspäin </a:t>
            </a:r>
            <a:r>
              <a:rPr lang="fi-FI" sz="2400" dirty="0">
                <a:solidFill>
                  <a:srgbClr val="D2232B"/>
                </a:solidFill>
              </a:rPr>
              <a:t>valtti oikealle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altLang="sv-SE" sz="2400" dirty="0">
                <a:solidFill>
                  <a:schemeClr val="bg2">
                    <a:lumMod val="25000"/>
                  </a:schemeClr>
                </a:solidFill>
              </a:rPr>
              <a:t>Valttipelissä peli etenee samalla tavalla kuin ilman valttia.</a:t>
            </a:r>
          </a:p>
          <a:p>
            <a:pPr marL="0" indent="0">
              <a:buNone/>
            </a:pPr>
            <a:r>
              <a:rPr lang="fi-FI" altLang="sv-SE" sz="2400" dirty="0">
                <a:solidFill>
                  <a:schemeClr val="bg2">
                    <a:lumMod val="25000"/>
                  </a:schemeClr>
                </a:solidFill>
              </a:rPr>
              <a:t>Pelinviejän kannattaa poistaa vastustajien valtit niin nopeasti kuin mahdollista, niin että he eivät voi varastaa sinun varmoja tikkejä.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9D96872-36CE-4BA2-BA17-F97F58B4B744}"/>
              </a:ext>
            </a:extLst>
          </p:cNvPr>
          <p:cNvSpPr txBox="1"/>
          <p:nvPr/>
        </p:nvSpPr>
        <p:spPr>
          <a:xfrm>
            <a:off x="5329647" y="3244334"/>
            <a:ext cx="83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Lähtijä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5018D24-E500-4D63-94A3-893134F96104}"/>
              </a:ext>
            </a:extLst>
          </p:cNvPr>
          <p:cNvSpPr txBox="1"/>
          <p:nvPr/>
        </p:nvSpPr>
        <p:spPr>
          <a:xfrm>
            <a:off x="7181057" y="5680517"/>
            <a:ext cx="106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Pelinviejä</a:t>
            </a:r>
          </a:p>
        </p:txBody>
      </p:sp>
    </p:spTree>
    <p:extLst>
      <p:ext uri="{BB962C8B-B14F-4D97-AF65-F5344CB8AC3E}">
        <p14:creationId xmlns:p14="http://schemas.microsoft.com/office/powerpoint/2010/main" val="20155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5A887-1850-4D1B-B20D-C1BD2954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Kilpailut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F7F6C5-2E14-48FE-9484-50046154B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On kolme eri muotoa pelata Bridgeä. Parikilpailu ja joukkuekilpailu ovat tavallisimmat, mutta tämän lisäksi on harvinaisempi henkilökohtainen kilpailumuoto. Maajoukkueet pelaavat useimmiten joukkueena, mutta kerhotasolla pelataan useimmiten parikilpailua.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3FE43E-80DD-41E9-877A-BD967D55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F5A5C3-0219-4EC8-89EB-6B0FA1A9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793C8B-B520-4A34-8D2D-6EA480C2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58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701391-61AA-448C-901A-E0789190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 kilpailumuotoja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2CB08F-2950-45F1-AF76-BB711A036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Parikilpailu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1636C4-B315-43A2-B6FE-EC87D40B4F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dirty="0"/>
              <a:t>Parikilpailussa pelaat partnerin kanssa toista paria vastaan. Pelaatte kaksi tai kolme jakoa, ja sitten vaihdatte vastustajia.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Tulostanne verrataan siihen, mitä muut parit ovat pelanneet samassa jaossa, samoilla korteilla.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Parikilpailussa kerholla pelataan tavallisesti 24-28 jakoa, mikä kestää reilut kolme tuntia.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29053B-B07A-4917-9510-647153D1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CD28-09CE-41A3-BE34-B18C9AB9098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28B3483-7C39-4444-8A6E-92AFDE021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Joukkuekilpailu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ED492FE-0922-4460-A35A-2130E96483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/>
              <a:t>Jokaisessa joukkueessa on neljä pelaajaa. Kotijoukkue istuu Pohjoinen/Etelä toisessa pöydässä ja Itä/Länsi toisessa pöydässä. </a:t>
            </a:r>
          </a:p>
          <a:p>
            <a:r>
              <a:rPr lang="fi-FI" sz="2400" dirty="0"/>
              <a:t>Yksi ottelu on 20-32 jakoa ja siinä on kaksi puoliaikaa.</a:t>
            </a:r>
          </a:p>
          <a:p>
            <a:r>
              <a:rPr lang="fi-FI" sz="2400" dirty="0"/>
              <a:t>Tulokset jokaisesta jaosta verrataan ja lasketaan erotus. Erotus muutetaan </a:t>
            </a:r>
            <a:r>
              <a:rPr lang="fi-FI" sz="2400" dirty="0" err="1"/>
              <a:t>IMP:eiksi</a:t>
            </a:r>
            <a:r>
              <a:rPr lang="fi-FI" sz="2400" dirty="0"/>
              <a:t> (International </a:t>
            </a:r>
            <a:r>
              <a:rPr lang="fi-FI" sz="2400" dirty="0" err="1"/>
              <a:t>Match</a:t>
            </a:r>
            <a:r>
              <a:rPr lang="fi-FI" sz="2400" dirty="0"/>
              <a:t> </a:t>
            </a:r>
            <a:r>
              <a:rPr lang="fi-FI" sz="2400" dirty="0" err="1"/>
              <a:t>Points</a:t>
            </a:r>
            <a:r>
              <a:rPr lang="fi-FI" sz="2400" dirty="0"/>
              <a:t>) erityisen taulukon mukaan. </a:t>
            </a:r>
          </a:p>
          <a:p>
            <a:r>
              <a:rPr lang="fi-FI" sz="2400" dirty="0"/>
              <a:t>Ottelun jälkeen molempien joukkueiden </a:t>
            </a:r>
            <a:r>
              <a:rPr lang="fi-FI" sz="2400" dirty="0" err="1"/>
              <a:t>IMP:it</a:t>
            </a:r>
            <a:r>
              <a:rPr lang="fi-FI" sz="2400" dirty="0"/>
              <a:t> lasketaan yhteen ja muutetaan ottelupisteiksi, VP (</a:t>
            </a:r>
            <a:r>
              <a:rPr lang="fi-FI" sz="2400" dirty="0" err="1"/>
              <a:t>Victory</a:t>
            </a:r>
            <a:r>
              <a:rPr lang="fi-FI" sz="2400" dirty="0"/>
              <a:t>  </a:t>
            </a:r>
            <a:r>
              <a:rPr lang="fi-FI" sz="2400" dirty="0" err="1"/>
              <a:t>Points</a:t>
            </a:r>
            <a:r>
              <a:rPr lang="fi-FI" sz="2400" dirty="0"/>
              <a:t>). 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AA64DD-EE02-4BAE-B343-A2B2B7D1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80A104-31CB-4E42-B156-D75AE2D8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0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821FC4-AD15-4397-8292-0F456370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Lähtökortit ja pelitekniikka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DD0E96-2265-420A-90D1-B8BE145FB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BB8804-5765-4335-B463-E9E7A6C0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6818B3-CF79-4D4B-893E-5D75FA3D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B71023-CCEB-430C-9A61-14CD52DD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60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F5581-4A0E-44DF-B4A8-764B7776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Lähtökorttisääntö 1-3-5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9B5D9A-E21B-4853-B6C5-BC1260A7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CD28-09CE-41A3-BE34-B18C9AB9098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470A333-5EFB-43DE-99F2-29FE13BC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4F3EB40-6CA6-49C8-A2C9-81108738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18</a:t>
            </a:fld>
            <a:endParaRPr lang="fi-FI" dirty="0"/>
          </a:p>
        </p:txBody>
      </p:sp>
      <p:pic>
        <p:nvPicPr>
          <p:cNvPr id="14" name="Bildobjekt 45">
            <a:extLst>
              <a:ext uri="{FF2B5EF4-FFF2-40B4-BE49-F238E27FC236}">
                <a16:creationId xmlns:a16="http://schemas.microsoft.com/office/drawing/2014/main" id="{30B0B21D-8D79-400F-866A-EC6EFF79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48" y="1170733"/>
            <a:ext cx="2295000" cy="1873729"/>
          </a:xfrm>
          <a:prstGeom prst="rect">
            <a:avLst/>
          </a:prstGeom>
        </p:spPr>
      </p:pic>
      <p:pic>
        <p:nvPicPr>
          <p:cNvPr id="15" name="Bildobjekt 44">
            <a:extLst>
              <a:ext uri="{FF2B5EF4-FFF2-40B4-BE49-F238E27FC236}">
                <a16:creationId xmlns:a16="http://schemas.microsoft.com/office/drawing/2014/main" id="{86EE05FD-8A59-482E-9956-29CF1F0B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636" y="2468794"/>
            <a:ext cx="2301625" cy="1890000"/>
          </a:xfrm>
          <a:prstGeom prst="rect">
            <a:avLst/>
          </a:prstGeom>
        </p:spPr>
      </p:pic>
      <p:pic>
        <p:nvPicPr>
          <p:cNvPr id="16" name="Bildobjekt 43">
            <a:extLst>
              <a:ext uri="{FF2B5EF4-FFF2-40B4-BE49-F238E27FC236}">
                <a16:creationId xmlns:a16="http://schemas.microsoft.com/office/drawing/2014/main" id="{B0C7F025-7A3B-4C81-AF03-DEE3980E5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48" y="3514451"/>
            <a:ext cx="2376075" cy="1939922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237A2942-A392-4537-B3DE-365C1A1B5F24}"/>
              </a:ext>
            </a:extLst>
          </p:cNvPr>
          <p:cNvSpPr txBox="1"/>
          <p:nvPr/>
        </p:nvSpPr>
        <p:spPr>
          <a:xfrm>
            <a:off x="9484637" y="4416105"/>
            <a:ext cx="230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Neljän kortin väristä 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3. kortti ylhäältä. </a:t>
            </a:r>
          </a:p>
        </p:txBody>
      </p:sp>
      <p:pic>
        <p:nvPicPr>
          <p:cNvPr id="20" name="Sisällön paikkamerkki 19">
            <a:extLst>
              <a:ext uri="{FF2B5EF4-FFF2-40B4-BE49-F238E27FC236}">
                <a16:creationId xmlns:a16="http://schemas.microsoft.com/office/drawing/2014/main" id="{7116B198-C7CC-4494-A960-FAE2DB6D3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230028" y="1944416"/>
            <a:ext cx="4377307" cy="4072481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18C5899F-DF91-433F-965F-3F84962B54B0}"/>
              </a:ext>
            </a:extLst>
          </p:cNvPr>
          <p:cNvSpPr txBox="1"/>
          <p:nvPr/>
        </p:nvSpPr>
        <p:spPr>
          <a:xfrm>
            <a:off x="6357948" y="5524252"/>
            <a:ext cx="230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Viiden kortin väristä 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5. kortti ylhäältä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. 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24CA87AC-81BD-4260-9095-766A8C4F02EC}"/>
              </a:ext>
            </a:extLst>
          </p:cNvPr>
          <p:cNvSpPr txBox="1"/>
          <p:nvPr/>
        </p:nvSpPr>
        <p:spPr>
          <a:xfrm>
            <a:off x="6357948" y="3079401"/>
            <a:ext cx="25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Sarjasta korkein kortti.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D678091-6C09-45E7-AF9B-FA30C08FF74A}"/>
              </a:ext>
            </a:extLst>
          </p:cNvPr>
          <p:cNvSpPr txBox="1"/>
          <p:nvPr/>
        </p:nvSpPr>
        <p:spPr>
          <a:xfrm>
            <a:off x="381000" y="5240547"/>
            <a:ext cx="2541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rgbClr val="58585A"/>
                </a:solidFill>
                <a:latin typeface="GillSans Bridge" panose="020B0500000000000000" pitchFamily="34" charset="0"/>
              </a:rPr>
              <a:t>Sangia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 vastaan pelataan 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pisintä maata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,  siis herttaa ja </a:t>
            </a:r>
            <a:r>
              <a:rPr lang="fi-FI" sz="2000" b="1" dirty="0">
                <a:solidFill>
                  <a:srgbClr val="D2232B"/>
                </a:solidFill>
                <a:latin typeface="GillSans Bridge" panose="020B0500000000000000" pitchFamily="34" charset="0"/>
              </a:rPr>
              <a:t>]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K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79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D481DD-AE8E-49FB-BD0F-797F47F0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Lähtökortti valttia vastaan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408693D-7EAF-400E-AEB6-4789C20986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64745"/>
            <a:ext cx="5181600" cy="4073098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5A1F6F-0899-4138-85A1-A5D9D0200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Lähtökorttisääntö 1-3-5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Sarjan korkein tai singeli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3. ylhäältä 4-kortin väristä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5. ylhäältä 5-kortin väristä 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Valttia vastaan voi olla hyvä lähteä yhden kortin väristä (</a:t>
            </a:r>
            <a:r>
              <a:rPr lang="fi-FI" sz="2400" dirty="0">
                <a:solidFill>
                  <a:srgbClr val="D2232B"/>
                </a:solidFill>
              </a:rPr>
              <a:t>singeli</a:t>
            </a:r>
            <a:r>
              <a:rPr lang="fi-FI" sz="2400" dirty="0"/>
              <a:t>), voidakseen varastaa tikin ennen kuin pelinviejä poistaa valtit.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EF8294-5A19-4967-8788-BE53EEE4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86C1FE-606A-4D3C-849E-5C469E73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C18B0F-2795-4F24-BEA0-2E2282A0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19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3E344FA-6163-497A-990F-4ED7FB8D9A5D}"/>
              </a:ext>
            </a:extLst>
          </p:cNvPr>
          <p:cNvSpPr txBox="1"/>
          <p:nvPr/>
        </p:nvSpPr>
        <p:spPr>
          <a:xfrm>
            <a:off x="838200" y="1964745"/>
            <a:ext cx="230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Hertta on valttia. Lähtökortti [2.</a:t>
            </a:r>
          </a:p>
        </p:txBody>
      </p:sp>
    </p:spTree>
    <p:extLst>
      <p:ext uri="{BB962C8B-B14F-4D97-AF65-F5344CB8AC3E}">
        <p14:creationId xmlns:p14="http://schemas.microsoft.com/office/powerpoint/2010/main" val="41561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D2A5A8-C802-461A-A83A-065ECC04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Bridge on korttipeli neljälle henkilölle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E012421-3949-407C-B234-7CA5207A19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2536" y="1825625"/>
            <a:ext cx="4592927" cy="4351338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168FC7-AE26-4B42-ABCF-8F5030ABDC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altLang="sv-SE" sz="2800" dirty="0"/>
              <a:t>Vastakkain</a:t>
            </a:r>
            <a:r>
              <a:rPr lang="sv-SE" altLang="sv-SE" sz="2800" dirty="0"/>
              <a:t> </a:t>
            </a:r>
            <a:r>
              <a:rPr lang="fi-FI" altLang="sv-SE" sz="2800" dirty="0"/>
              <a:t>olevat</a:t>
            </a:r>
            <a:r>
              <a:rPr lang="sv-SE" altLang="sv-SE" sz="2800" dirty="0"/>
              <a:t> </a:t>
            </a:r>
            <a:r>
              <a:rPr lang="fi-FI" altLang="sv-SE" sz="2800" dirty="0"/>
              <a:t>pelaajat pelaavat yhdessä, kahta muuta pelaajaa vastaan</a:t>
            </a:r>
            <a:r>
              <a:rPr lang="sv-SE" altLang="sv-SE" sz="2800" dirty="0"/>
              <a:t>.</a:t>
            </a:r>
          </a:p>
          <a:p>
            <a:pPr marL="0" indent="0">
              <a:buNone/>
            </a:pPr>
            <a:r>
              <a:rPr lang="fi-FI" sz="2800" dirty="0"/>
              <a:t>Bridge pelataan tavallisella korttipakalla. </a:t>
            </a:r>
          </a:p>
          <a:p>
            <a:pPr marL="0" indent="0">
              <a:buNone/>
            </a:pPr>
            <a:r>
              <a:rPr lang="fi-FI" sz="2800" dirty="0"/>
              <a:t>Maat ovat:</a:t>
            </a:r>
          </a:p>
          <a:p>
            <a:pPr marL="457200" lvl="1" indent="0">
              <a:buNone/>
            </a:pPr>
            <a:r>
              <a:rPr lang="fi-FI" sz="2800" dirty="0"/>
              <a:t>[ pata</a:t>
            </a:r>
          </a:p>
          <a:p>
            <a:pPr marL="457200" lvl="1" indent="0">
              <a:buNone/>
            </a:pPr>
            <a:r>
              <a:rPr lang="fi-FI" sz="2800" b="1" dirty="0">
                <a:solidFill>
                  <a:srgbClr val="D2232B"/>
                </a:solidFill>
              </a:rPr>
              <a:t>]</a:t>
            </a:r>
            <a:r>
              <a:rPr lang="fi-FI" sz="2800" dirty="0"/>
              <a:t> hertta</a:t>
            </a:r>
          </a:p>
          <a:p>
            <a:pPr marL="457200" lvl="1" indent="0">
              <a:buNone/>
            </a:pPr>
            <a:r>
              <a:rPr lang="fi-FI" sz="2800" b="1" dirty="0">
                <a:solidFill>
                  <a:srgbClr val="D2232B"/>
                </a:solidFill>
              </a:rPr>
              <a:t>{</a:t>
            </a:r>
            <a:r>
              <a:rPr lang="fi-FI" sz="2800" dirty="0"/>
              <a:t> ruutu</a:t>
            </a:r>
          </a:p>
          <a:p>
            <a:pPr marL="457200" lvl="1" indent="0">
              <a:buNone/>
            </a:pPr>
            <a:r>
              <a:rPr lang="fi-FI" sz="2800" dirty="0"/>
              <a:t>} risti</a:t>
            </a:r>
          </a:p>
          <a:p>
            <a:pPr marL="0" indent="0">
              <a:buNone/>
            </a:pPr>
            <a:r>
              <a:rPr lang="fi-FI" sz="2800" dirty="0"/>
              <a:t>Jokaiselle pelaajalle jaetaan 13 korttia.</a:t>
            </a:r>
          </a:p>
          <a:p>
            <a:pPr marL="0" indent="0">
              <a:buNone/>
            </a:pPr>
            <a:r>
              <a:rPr lang="fi-FI" sz="2800" dirty="0"/>
              <a:t>Pelaajien sijoittuminen pöydässä vastaa neljää ilmansuuntaa.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6F3CF2-611E-4095-AAF2-5B3D08BB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369F84-D178-49CD-B657-DB200327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0774A6-2AE4-4586-84C9-445742C6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04B58A2-7571-48D6-9284-5E5D7EF1E8DA}"/>
              </a:ext>
            </a:extLst>
          </p:cNvPr>
          <p:cNvSpPr txBox="1"/>
          <p:nvPr/>
        </p:nvSpPr>
        <p:spPr>
          <a:xfrm>
            <a:off x="3047123" y="5987018"/>
            <a:ext cx="75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Etelä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87228F7-6632-44F0-BF5D-235DE9A3FEEF}"/>
              </a:ext>
            </a:extLst>
          </p:cNvPr>
          <p:cNvSpPr txBox="1"/>
          <p:nvPr/>
        </p:nvSpPr>
        <p:spPr>
          <a:xfrm>
            <a:off x="753713" y="3425587"/>
            <a:ext cx="75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Länsi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B2CCC70-D2DB-4E79-9D9D-3A5F6CB975DE}"/>
              </a:ext>
            </a:extLst>
          </p:cNvPr>
          <p:cNvSpPr txBox="1"/>
          <p:nvPr/>
        </p:nvSpPr>
        <p:spPr>
          <a:xfrm>
            <a:off x="2843558" y="1573491"/>
            <a:ext cx="116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Pohjoinen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F9ED326-6CD8-4AC5-8568-2B54EE66D5CE}"/>
              </a:ext>
            </a:extLst>
          </p:cNvPr>
          <p:cNvSpPr txBox="1"/>
          <p:nvPr/>
        </p:nvSpPr>
        <p:spPr>
          <a:xfrm>
            <a:off x="5262156" y="3425587"/>
            <a:ext cx="75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Itä</a:t>
            </a:r>
          </a:p>
        </p:txBody>
      </p:sp>
    </p:spTree>
    <p:extLst>
      <p:ext uri="{BB962C8B-B14F-4D97-AF65-F5344CB8AC3E}">
        <p14:creationId xmlns:p14="http://schemas.microsoft.com/office/powerpoint/2010/main" val="23402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06CB6E-0519-4279-8E3D-E317D8D6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Pelistrategia </a:t>
            </a:r>
            <a:r>
              <a:rPr lang="fi-FI" dirty="0" err="1"/>
              <a:t>sangipelissä</a:t>
            </a:r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4376F9A-81CB-48CB-B499-7183FC17B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9792" y="548529"/>
            <a:ext cx="4535817" cy="256054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FB6CED-1BD0-46B4-91C5-D559645F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3B860F-36EA-4626-9568-2622DC81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F002C-412C-4414-9FBF-1C941C40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20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60E1429-E12F-467B-AB6E-2E13BC0AAE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881312"/>
            <a:ext cx="5161592" cy="342815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200" dirty="0"/>
              <a:t>Laske </a:t>
            </a:r>
            <a:r>
              <a:rPr lang="fi-FI" sz="2200" dirty="0">
                <a:solidFill>
                  <a:srgbClr val="D2232B"/>
                </a:solidFill>
              </a:rPr>
              <a:t>pikatikit</a:t>
            </a:r>
            <a:r>
              <a:rPr lang="fi-FI" sz="2200" dirty="0"/>
              <a:t> (varmat tikit)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Ei yhtään padassa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Ei yhtään hertassa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Kaksi ruudussa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Kaksi ristissä</a:t>
            </a:r>
          </a:p>
          <a:p>
            <a:pPr marL="457200" lvl="1" indent="0">
              <a:buNone/>
            </a:pPr>
            <a:r>
              <a:rPr lang="fi-FI" sz="2000" dirty="0"/>
              <a:t>Yhteensä </a:t>
            </a:r>
            <a:r>
              <a:rPr lang="fi-FI" sz="2000" dirty="0">
                <a:solidFill>
                  <a:srgbClr val="D2232B"/>
                </a:solidFill>
              </a:rPr>
              <a:t>neljä pikatikkiä.</a:t>
            </a:r>
          </a:p>
          <a:p>
            <a:pPr marL="0" indent="0">
              <a:buNone/>
            </a:pPr>
            <a:r>
              <a:rPr lang="fi-FI" sz="2200" dirty="0"/>
              <a:t>Hertassa voit kasvattaa neljä tikkiä, jos annat tikin </a:t>
            </a:r>
            <a:r>
              <a:rPr lang="fi-FI" sz="2200" b="1" dirty="0">
                <a:solidFill>
                  <a:srgbClr val="D2232B"/>
                </a:solidFill>
              </a:rPr>
              <a:t>]</a:t>
            </a:r>
            <a:r>
              <a:rPr lang="fi-FI" sz="2200" dirty="0">
                <a:solidFill>
                  <a:srgbClr val="D2232B"/>
                </a:solidFill>
              </a:rPr>
              <a:t>A</a:t>
            </a:r>
            <a:r>
              <a:rPr lang="fi-FI" sz="2200" dirty="0"/>
              <a:t>:lle. 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Kasvata</a:t>
            </a:r>
            <a:r>
              <a:rPr lang="fi-FI" sz="2200" dirty="0"/>
              <a:t> tikkisi ennen kuin otat </a:t>
            </a:r>
            <a:r>
              <a:rPr lang="fi-FI" sz="2200" dirty="0">
                <a:solidFill>
                  <a:srgbClr val="D2232B"/>
                </a:solidFill>
              </a:rPr>
              <a:t>pikatikit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r>
              <a:rPr lang="fi-FI" sz="2200" dirty="0"/>
              <a:t>Voita ensimmäinen tikki }K:lla ja pelaa herttaa!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F411F24-F194-41ED-AE2F-E25EE767CEF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2057400"/>
            <a:ext cx="3932237" cy="823912"/>
          </a:xfrm>
        </p:spPr>
        <p:txBody>
          <a:bodyPr>
            <a:normAutofit/>
          </a:bodyPr>
          <a:lstStyle/>
          <a:p>
            <a:r>
              <a:rPr lang="fi-FI" sz="2400" dirty="0"/>
              <a:t>Tehtävänäsi on ottaa 7 tikkiä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736E87F3-4E32-4BF5-9E90-328B7D412B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027226" y="3271785"/>
            <a:ext cx="4480948" cy="267027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2A4AED4-ACD6-4073-B9E7-2F7A20A6C3AE}"/>
              </a:ext>
            </a:extLst>
          </p:cNvPr>
          <p:cNvSpPr txBox="1"/>
          <p:nvPr/>
        </p:nvSpPr>
        <p:spPr>
          <a:xfrm>
            <a:off x="4770437" y="3029771"/>
            <a:ext cx="1705828" cy="408623"/>
          </a:xfrm>
          <a:prstGeom prst="roundRect">
            <a:avLst/>
          </a:prstGeom>
          <a:noFill/>
          <a:ln>
            <a:solidFill>
              <a:srgbClr val="D2232B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Lähtökortti }Q</a:t>
            </a:r>
          </a:p>
        </p:txBody>
      </p:sp>
    </p:spTree>
    <p:extLst>
      <p:ext uri="{BB962C8B-B14F-4D97-AF65-F5344CB8AC3E}">
        <p14:creationId xmlns:p14="http://schemas.microsoft.com/office/powerpoint/2010/main" val="5371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21D4F9-0987-46AD-8481-FFD335D1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Pelistrategia valttipelissä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47621D3-6A19-4A21-B8FD-22093D031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848" y="508901"/>
            <a:ext cx="4907705" cy="263979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5E240A-F60B-4715-B7FE-CA6C5AEC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1702E9-86D5-4A79-8CA2-EB003FEA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C94A51-52E9-4CB8-A863-B4358D0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21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AFE998E-F80B-4E0E-93FC-B149556391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881312"/>
            <a:ext cx="4386943" cy="313213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400" dirty="0"/>
              <a:t>Valttipelissä on yleensä hyvä pelata valttia (pataa) kunnes vastustajien valtit ovat loppu.</a:t>
            </a:r>
          </a:p>
          <a:p>
            <a:pPr marL="0" indent="0">
              <a:buNone/>
            </a:pPr>
            <a:r>
              <a:rPr lang="fi-FI" altLang="sv-SE" sz="2400" dirty="0"/>
              <a:t>Pitää siis laskea </a:t>
            </a:r>
            <a:r>
              <a:rPr lang="fi-FI" altLang="sv-SE" sz="2400" dirty="0">
                <a:solidFill>
                  <a:srgbClr val="C00000"/>
                </a:solidFill>
              </a:rPr>
              <a:t>13</a:t>
            </a:r>
            <a:r>
              <a:rPr lang="fi-FI" altLang="sv-SE" sz="2400" dirty="0"/>
              <a:t>!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Tässä tapauksessa pelaat pataa</a:t>
            </a:r>
          </a:p>
          <a:p>
            <a:pPr marL="539750" lvl="1" indent="-182563">
              <a:buFont typeface="Arial" panose="020B0604020202020204" pitchFamily="34" charset="0"/>
              <a:buChar char="•"/>
            </a:pPr>
            <a:r>
              <a:rPr lang="fi-FI" sz="2200" dirty="0"/>
              <a:t>kaksi kertaa, jos pata istuu 2-2 ja</a:t>
            </a:r>
          </a:p>
          <a:p>
            <a:pPr marL="539750" lvl="1" indent="-182563">
              <a:buFont typeface="Arial" panose="020B0604020202020204" pitchFamily="34" charset="0"/>
              <a:buChar char="•"/>
            </a:pPr>
            <a:r>
              <a:rPr lang="fi-FI" sz="2200" dirty="0"/>
              <a:t>kolme kertaa, jos pata istuu 3-1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762A16E-3AC5-476D-95EA-11B01684EC3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Tehtäväsi on ottaa 7 tikkiä pata valttina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9FF681A8-B868-47D2-ACA0-1E5BCE81FB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004502" y="3200400"/>
            <a:ext cx="4526397" cy="28130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32CB401-0078-4CF9-A6C3-46432DA8D180}"/>
              </a:ext>
            </a:extLst>
          </p:cNvPr>
          <p:cNvSpPr txBox="1"/>
          <p:nvPr/>
        </p:nvSpPr>
        <p:spPr>
          <a:xfrm>
            <a:off x="4770437" y="3185022"/>
            <a:ext cx="1705828" cy="408623"/>
          </a:xfrm>
          <a:prstGeom prst="roundRect">
            <a:avLst/>
          </a:prstGeom>
          <a:noFill/>
          <a:ln>
            <a:solidFill>
              <a:srgbClr val="D2232B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Lähtökortti }Q</a:t>
            </a:r>
          </a:p>
        </p:txBody>
      </p:sp>
    </p:spTree>
    <p:extLst>
      <p:ext uri="{BB962C8B-B14F-4D97-AF65-F5344CB8AC3E}">
        <p14:creationId xmlns:p14="http://schemas.microsoft.com/office/powerpoint/2010/main" val="17355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B2BAF6-241B-44B7-890B-67F1AA5E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Maskata</a:t>
            </a:r>
            <a:br>
              <a:rPr lang="fi-FI" dirty="0"/>
            </a:br>
            <a:r>
              <a:rPr lang="fi-FI" dirty="0"/>
              <a:t>Pelata pieni tai iso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357D9F-26EA-4D48-80A4-33C221A54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1970CC-2345-4CAF-9CD5-A60C4506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A8D422-A8F2-4F40-A65E-80C161AA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7CBD3A-7D67-417F-966B-8FBEC657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67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648DD4-F503-4B58-8796-3119B6D5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Maskaamisen</a:t>
            </a:r>
            <a:r>
              <a:rPr lang="fi-FI" dirty="0"/>
              <a:t> taito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7F14F3-3D00-4506-A50A-76DB46C2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9F11B3-9F67-4CD2-B8A6-95EDBA2B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E88626-3200-4D3F-80F0-A026B68C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23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857670A-56B7-4016-92E4-0C6497C26E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39352"/>
            <a:ext cx="4567114" cy="38741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400" dirty="0"/>
              <a:t>Pelaa pieni kortti </a:t>
            </a:r>
            <a:r>
              <a:rPr lang="fi-FI" sz="2400" dirty="0">
                <a:solidFill>
                  <a:srgbClr val="D2232B"/>
                </a:solidFill>
              </a:rPr>
              <a:t>heikommasta kädestä </a:t>
            </a:r>
            <a:r>
              <a:rPr lang="fi-FI" sz="2400" dirty="0"/>
              <a:t>(etelä) </a:t>
            </a:r>
            <a:r>
              <a:rPr lang="fi-FI" sz="2400" dirty="0">
                <a:solidFill>
                  <a:srgbClr val="D2232B"/>
                </a:solidFill>
              </a:rPr>
              <a:t>vahvaa kättä kohti </a:t>
            </a:r>
            <a:r>
              <a:rPr lang="fi-FI" sz="2400" dirty="0"/>
              <a:t>(pohjoinen) ja </a:t>
            </a:r>
            <a:r>
              <a:rPr lang="fi-FI" sz="2400" dirty="0" err="1"/>
              <a:t>maskaa</a:t>
            </a:r>
            <a:r>
              <a:rPr lang="fi-FI" sz="2400" dirty="0"/>
              <a:t> 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J</a:t>
            </a:r>
            <a:r>
              <a:rPr lang="fi-FI" sz="2400" dirty="0"/>
              <a:t>:llä.</a:t>
            </a:r>
          </a:p>
          <a:p>
            <a:pPr marL="0" indent="0">
              <a:buNone/>
            </a:pPr>
            <a:r>
              <a:rPr lang="fi-FI" sz="2400" dirty="0"/>
              <a:t>Maski onnistuu joka toinen kerta, silloin kun 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K </a:t>
            </a:r>
            <a:r>
              <a:rPr lang="fi-FI" sz="2400" dirty="0"/>
              <a:t>on lännellä.</a:t>
            </a:r>
          </a:p>
          <a:p>
            <a:pPr marL="0" indent="0">
              <a:buNone/>
            </a:pPr>
            <a:r>
              <a:rPr lang="fi-FI" sz="2400" dirty="0"/>
              <a:t>Jos saat tikin 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J</a:t>
            </a:r>
            <a:r>
              <a:rPr lang="fi-FI" sz="2400" dirty="0"/>
              <a:t>:llä, sinun pitää palata etelän käteen toisella värillä ja toistaa maski.</a:t>
            </a:r>
          </a:p>
          <a:p>
            <a:pPr marL="0" indent="0">
              <a:buNone/>
            </a:pPr>
            <a:r>
              <a:rPr lang="fi-FI" sz="2400" dirty="0"/>
              <a:t>Saat kolme tikkiä kun lännellä on 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K </a:t>
            </a:r>
            <a:r>
              <a:rPr lang="fi-FI" sz="2400" dirty="0"/>
              <a:t>ja kaksi tikkiä kun Idällä on 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K</a:t>
            </a:r>
            <a:r>
              <a:rPr lang="fi-FI" sz="2400" dirty="0"/>
              <a:t>.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AF45B2B0-5A18-45DC-A50F-6D4ADE60BC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786687" y="3200400"/>
            <a:ext cx="2962027" cy="281305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9005D0A-2525-4692-A065-55BFD6280554}"/>
              </a:ext>
            </a:extLst>
          </p:cNvPr>
          <p:cNvSpPr/>
          <p:nvPr/>
        </p:nvSpPr>
        <p:spPr>
          <a:xfrm>
            <a:off x="8777151" y="5090120"/>
            <a:ext cx="2987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Pelaa</a:t>
            </a:r>
            <a:r>
              <a:rPr lang="fi-FI" sz="2000" dirty="0">
                <a:latin typeface="GillSans Bridge" panose="020B0500000000000000" pitchFamily="34" charset="0"/>
              </a:rPr>
              <a:t> </a:t>
            </a:r>
            <a:r>
              <a:rPr lang="fi-FI" sz="2000" b="1" dirty="0">
                <a:solidFill>
                  <a:srgbClr val="D2232B"/>
                </a:solidFill>
                <a:latin typeface="GillSans Bridge" panose="020B0500000000000000" pitchFamily="34" charset="0"/>
              </a:rPr>
              <a:t>]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A 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etelän korteista.</a:t>
            </a:r>
          </a:p>
          <a:p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Pelaa sen jälkeen </a:t>
            </a:r>
            <a:r>
              <a:rPr lang="fi-FI" sz="2000" b="1" dirty="0">
                <a:solidFill>
                  <a:srgbClr val="D2232B"/>
                </a:solidFill>
                <a:latin typeface="GillSans Bridge" panose="020B0500000000000000" pitchFamily="34" charset="0"/>
              </a:rPr>
              <a:t>]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4 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kohti pohjoisen </a:t>
            </a:r>
            <a:r>
              <a:rPr lang="fi-FI" sz="2000" b="1" dirty="0">
                <a:solidFill>
                  <a:srgbClr val="D2232B"/>
                </a:solidFill>
                <a:latin typeface="GillSans Bridge" panose="020B0500000000000000" pitchFamily="34" charset="0"/>
              </a:rPr>
              <a:t>]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K / </a:t>
            </a:r>
            <a:r>
              <a:rPr lang="fi-FI" sz="2000" b="1" dirty="0">
                <a:solidFill>
                  <a:srgbClr val="D2232B"/>
                </a:solidFill>
                <a:latin typeface="GillSans Bridge" panose="020B0500000000000000" pitchFamily="34" charset="0"/>
              </a:rPr>
              <a:t>]</a:t>
            </a:r>
            <a:r>
              <a:rPr lang="fi-FI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J 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ja </a:t>
            </a:r>
            <a:r>
              <a:rPr lang="fi-FI" sz="2000" dirty="0" err="1">
                <a:solidFill>
                  <a:srgbClr val="58585A"/>
                </a:solidFill>
                <a:latin typeface="GillSans Bridge" panose="020B0500000000000000" pitchFamily="34" charset="0"/>
              </a:rPr>
              <a:t>maskaa</a:t>
            </a:r>
            <a:r>
              <a:rPr lang="fi-FI" sz="2000" dirty="0">
                <a:solidFill>
                  <a:srgbClr val="58585A"/>
                </a:solidFill>
                <a:latin typeface="GillSans Bridge" panose="020B0500000000000000" pitchFamily="34" charset="0"/>
              </a:rPr>
              <a:t>.</a:t>
            </a:r>
          </a:p>
        </p:txBody>
      </p:sp>
      <p:pic>
        <p:nvPicPr>
          <p:cNvPr id="19" name="Sisällön paikkamerkki 18" descr="Kuva, joka sisältää kohteen teksti, kuningatar, kirjekuori&#10;&#10;Kuvaus luotu automaattisesti">
            <a:extLst>
              <a:ext uri="{FF2B5EF4-FFF2-40B4-BE49-F238E27FC236}">
                <a16:creationId xmlns:a16="http://schemas.microsoft.com/office/drawing/2014/main" id="{9E50D095-EAC3-481B-8ADF-CB478AF68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19" y="599903"/>
            <a:ext cx="3315163" cy="2457793"/>
          </a:xfrm>
        </p:spPr>
      </p:pic>
    </p:spTree>
    <p:extLst>
      <p:ext uri="{BB962C8B-B14F-4D97-AF65-F5344CB8AC3E}">
        <p14:creationId xmlns:p14="http://schemas.microsoft.com/office/powerpoint/2010/main" val="22375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92A116-9AD0-40D2-B329-0617CABC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Pelaa kuvia kohti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5AEE9D9-D8BC-4DBF-A55B-9EE8108CF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Pelaa </a:t>
            </a:r>
            <a:r>
              <a:rPr lang="fi-FI" sz="2400" dirty="0">
                <a:solidFill>
                  <a:srgbClr val="231F20"/>
                </a:solidFill>
              </a:rPr>
              <a:t>}3 </a:t>
            </a:r>
            <a:r>
              <a:rPr lang="fi-FI" sz="2400" dirty="0"/>
              <a:t>kohti </a:t>
            </a:r>
            <a:r>
              <a:rPr lang="fi-FI" sz="2400" dirty="0">
                <a:solidFill>
                  <a:srgbClr val="231F20"/>
                </a:solidFill>
              </a:rPr>
              <a:t>}K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Jos länsi pelaa </a:t>
            </a:r>
            <a:r>
              <a:rPr lang="fi-FI" sz="2400" dirty="0">
                <a:solidFill>
                  <a:srgbClr val="231F20"/>
                </a:solidFill>
              </a:rPr>
              <a:t>}10</a:t>
            </a:r>
            <a:r>
              <a:rPr lang="fi-FI" sz="2400" dirty="0"/>
              <a:t>, sinä pelaat </a:t>
            </a:r>
            <a:r>
              <a:rPr lang="fi-FI" sz="2400" dirty="0">
                <a:solidFill>
                  <a:srgbClr val="231F20"/>
                </a:solidFill>
              </a:rPr>
              <a:t>}K </a:t>
            </a:r>
            <a:r>
              <a:rPr lang="fi-FI" sz="2400" dirty="0"/>
              <a:t>ja voitat tikin.</a:t>
            </a:r>
          </a:p>
          <a:p>
            <a:pPr marL="0" indent="0">
              <a:buNone/>
            </a:pPr>
            <a:endParaRPr lang="sv-SE" altLang="sv-SE" sz="2400" dirty="0"/>
          </a:p>
          <a:p>
            <a:pPr marL="0" indent="0">
              <a:buNone/>
            </a:pPr>
            <a:r>
              <a:rPr lang="fi-FI" altLang="sv-SE" sz="2400" dirty="0"/>
              <a:t>Kun pelaat pienen kohti kuningasta, voitat tikin joka toinen kerta!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3FF2A1-884B-41AC-A270-AF9ACD25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8F96C2-ED32-4217-92A4-3280BCD8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D186E5-DE81-41E1-BB70-728ED14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24</a:t>
            </a:fld>
            <a:endParaRPr lang="fi-FI"/>
          </a:p>
        </p:txBody>
      </p:sp>
      <p:pic>
        <p:nvPicPr>
          <p:cNvPr id="20" name="Sisällön paikkamerkki 19">
            <a:extLst>
              <a:ext uri="{FF2B5EF4-FFF2-40B4-BE49-F238E27FC236}">
                <a16:creationId xmlns:a16="http://schemas.microsoft.com/office/drawing/2014/main" id="{66C8E04E-F921-4AAC-812B-ED743F801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8735" y="1825625"/>
            <a:ext cx="37405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7203DC-226E-42BB-B1B3-E4C0C94F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Toisesta kädestä matala kortti			1/2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D5A085-BD37-44C0-8C1F-4484E2FE7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b="1" dirty="0"/>
              <a:t>Olet länsi</a:t>
            </a:r>
          </a:p>
          <a:p>
            <a:pPr marL="0" indent="0">
              <a:buNone/>
            </a:pPr>
            <a:r>
              <a:rPr lang="fi-FI" sz="2400" dirty="0"/>
              <a:t>Kun Etelä pelaa 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2 </a:t>
            </a:r>
            <a:r>
              <a:rPr lang="fi-FI" sz="2400" dirty="0"/>
              <a:t>kohti pöytää, </a:t>
            </a:r>
          </a:p>
          <a:p>
            <a:pPr marL="0" indent="0">
              <a:buNone/>
            </a:pPr>
            <a:r>
              <a:rPr lang="fi-FI" sz="2400" dirty="0"/>
              <a:t>sinun pitää pelata pieni kortti ([4) muuten menetät yhden tikin!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sz="2200" dirty="0"/>
              <a:t>Jos </a:t>
            </a:r>
            <a:r>
              <a:rPr lang="sv-SE" altLang="sv-SE" sz="2200" dirty="0" err="1"/>
              <a:t>pelaat</a:t>
            </a:r>
            <a:r>
              <a:rPr lang="sv-SE" altLang="sv-SE" sz="2200" dirty="0"/>
              <a:t> </a:t>
            </a:r>
            <a:r>
              <a:rPr lang="sv-SE" altLang="sv-SE" sz="2200" dirty="0">
                <a:cs typeface="Arial" panose="020B0604020202020204" pitchFamily="34" charset="0"/>
              </a:rPr>
              <a:t>[A, </a:t>
            </a:r>
            <a:r>
              <a:rPr lang="sv-SE" altLang="sv-SE" sz="2200" dirty="0" err="1">
                <a:cs typeface="Arial" panose="020B0604020202020204" pitchFamily="34" charset="0"/>
              </a:rPr>
              <a:t>etelä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voittaa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tikin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sekä</a:t>
            </a:r>
            <a:r>
              <a:rPr lang="sv-SE" altLang="sv-SE" sz="2200" dirty="0">
                <a:cs typeface="Arial" panose="020B0604020202020204" pitchFamily="34" charset="0"/>
              </a:rPr>
              <a:t> ♠</a:t>
            </a:r>
            <a:r>
              <a:rPr lang="sv-SE" altLang="sv-SE" sz="2200" dirty="0" err="1">
                <a:cs typeface="Arial" panose="020B0604020202020204" pitchFamily="34" charset="0"/>
              </a:rPr>
              <a:t>K:lla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että</a:t>
            </a:r>
            <a:r>
              <a:rPr lang="sv-SE" altLang="sv-SE" sz="2200" dirty="0">
                <a:cs typeface="Arial" panose="020B0604020202020204" pitchFamily="34" charset="0"/>
              </a:rPr>
              <a:t> ♠</a:t>
            </a:r>
            <a:r>
              <a:rPr lang="sv-SE" altLang="sv-SE" sz="2200" dirty="0" err="1">
                <a:cs typeface="Arial" panose="020B0604020202020204" pitchFamily="34" charset="0"/>
              </a:rPr>
              <a:t>Q:lla</a:t>
            </a:r>
            <a:r>
              <a:rPr lang="sv-SE" altLang="sv-SE" sz="2200" dirty="0">
                <a:cs typeface="Arial" panose="020B0604020202020204" pitchFamily="34" charset="0"/>
              </a:rPr>
              <a:t>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sz="2200" dirty="0"/>
              <a:t>Jos </a:t>
            </a:r>
            <a:r>
              <a:rPr lang="sv-SE" altLang="sv-SE" sz="2200" dirty="0" err="1"/>
              <a:t>pelaat</a:t>
            </a:r>
            <a:r>
              <a:rPr lang="sv-SE" altLang="sv-SE" sz="2200" dirty="0"/>
              <a:t> </a:t>
            </a:r>
            <a:r>
              <a:rPr lang="sv-SE" altLang="sv-SE" sz="2200" dirty="0">
                <a:cs typeface="Arial" panose="020B0604020202020204" pitchFamily="34" charset="0"/>
              </a:rPr>
              <a:t>♠10, </a:t>
            </a:r>
            <a:r>
              <a:rPr lang="sv-SE" altLang="sv-SE" sz="2200" dirty="0" err="1">
                <a:cs typeface="Arial" panose="020B0604020202020204" pitchFamily="34" charset="0"/>
              </a:rPr>
              <a:t>etelä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voittaa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tikin</a:t>
            </a:r>
            <a:r>
              <a:rPr lang="sv-SE" altLang="sv-SE" sz="2200" dirty="0">
                <a:cs typeface="Arial" panose="020B0604020202020204" pitchFamily="34" charset="0"/>
              </a:rPr>
              <a:t> ♠</a:t>
            </a:r>
            <a:r>
              <a:rPr lang="sv-SE" altLang="sv-SE" sz="2200" dirty="0" err="1">
                <a:cs typeface="Arial" panose="020B0604020202020204" pitchFamily="34" charset="0"/>
              </a:rPr>
              <a:t>Q:lla</a:t>
            </a:r>
            <a:r>
              <a:rPr lang="sv-SE" altLang="sv-SE" sz="2200" dirty="0">
                <a:cs typeface="Arial" panose="020B0604020202020204" pitchFamily="34" charset="0"/>
              </a:rPr>
              <a:t>. Etelä </a:t>
            </a:r>
            <a:r>
              <a:rPr lang="sv-SE" altLang="sv-SE" sz="2200" dirty="0" err="1">
                <a:cs typeface="Arial" panose="020B0604020202020204" pitchFamily="34" charset="0"/>
              </a:rPr>
              <a:t>pelaa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sitten</a:t>
            </a:r>
            <a:r>
              <a:rPr lang="sv-SE" altLang="sv-SE" sz="2200" dirty="0">
                <a:cs typeface="Arial" panose="020B0604020202020204" pitchFamily="34" charset="0"/>
              </a:rPr>
              <a:t> ♠6 </a:t>
            </a:r>
            <a:r>
              <a:rPr lang="sv-SE" altLang="sv-SE" sz="2200" dirty="0" err="1">
                <a:cs typeface="Arial" panose="020B0604020202020204" pitchFamily="34" charset="0"/>
              </a:rPr>
              <a:t>pohjoisen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kädestä</a:t>
            </a:r>
            <a:r>
              <a:rPr lang="sv-SE" altLang="sv-SE" sz="2200" dirty="0">
                <a:cs typeface="Arial" panose="020B0604020202020204" pitchFamily="34" charset="0"/>
              </a:rPr>
              <a:t> ja </a:t>
            </a:r>
            <a:r>
              <a:rPr lang="sv-SE" altLang="sv-SE" sz="2200" dirty="0" err="1">
                <a:cs typeface="Arial" panose="020B0604020202020204" pitchFamily="34" charset="0"/>
              </a:rPr>
              <a:t>maskaa</a:t>
            </a:r>
            <a:r>
              <a:rPr lang="sv-SE" altLang="sv-SE" sz="2200" dirty="0">
                <a:cs typeface="Arial" panose="020B0604020202020204" pitchFamily="34" charset="0"/>
              </a:rPr>
              <a:t>. </a:t>
            </a:r>
            <a:r>
              <a:rPr lang="sv-SE" altLang="sv-SE" sz="2200" dirty="0" err="1">
                <a:cs typeface="Arial" panose="020B0604020202020204" pitchFamily="34" charset="0"/>
              </a:rPr>
              <a:t>Taas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etelä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voittaa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tikin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sekä</a:t>
            </a:r>
            <a:r>
              <a:rPr lang="sv-SE" altLang="sv-SE" sz="2200" dirty="0">
                <a:cs typeface="Arial" panose="020B0604020202020204" pitchFamily="34" charset="0"/>
              </a:rPr>
              <a:t> ♠</a:t>
            </a:r>
            <a:r>
              <a:rPr lang="sv-SE" altLang="sv-SE" sz="2200" dirty="0" err="1">
                <a:cs typeface="Arial" panose="020B0604020202020204" pitchFamily="34" charset="0"/>
              </a:rPr>
              <a:t>Q:lla</a:t>
            </a:r>
            <a:r>
              <a:rPr lang="sv-SE" altLang="sv-SE" sz="2200" dirty="0">
                <a:cs typeface="Arial" panose="020B0604020202020204" pitchFamily="34" charset="0"/>
              </a:rPr>
              <a:t> </a:t>
            </a:r>
            <a:r>
              <a:rPr lang="sv-SE" altLang="sv-SE" sz="2200" dirty="0" err="1">
                <a:cs typeface="Arial" panose="020B0604020202020204" pitchFamily="34" charset="0"/>
              </a:rPr>
              <a:t>että</a:t>
            </a:r>
            <a:r>
              <a:rPr lang="sv-SE" altLang="sv-SE" sz="2200" dirty="0">
                <a:cs typeface="Arial" panose="020B0604020202020204" pitchFamily="34" charset="0"/>
              </a:rPr>
              <a:t> ♠</a:t>
            </a:r>
            <a:r>
              <a:rPr lang="sv-SE" altLang="sv-SE" sz="2200" dirty="0" err="1">
                <a:cs typeface="Arial" panose="020B0604020202020204" pitchFamily="34" charset="0"/>
              </a:rPr>
              <a:t>K:lla</a:t>
            </a:r>
            <a:r>
              <a:rPr lang="sv-SE" altLang="sv-SE" sz="2200" dirty="0"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fi-FI" altLang="sv-SE" sz="2400" b="1" dirty="0">
                <a:solidFill>
                  <a:srgbClr val="D2232B"/>
                </a:solidFill>
              </a:rPr>
              <a:t>Toinen käsi matala kortti!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F1764-F17B-446C-B0B0-CD93DBF0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5927BC-5120-4606-9555-80FD1134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Suomen Bridgeliitto ry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749AFB-22D1-4D66-BE3A-BB487C61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25</a:t>
            </a:fld>
            <a:endParaRPr lang="fi-FI"/>
          </a:p>
        </p:txBody>
      </p:sp>
      <p:pic>
        <p:nvPicPr>
          <p:cNvPr id="23" name="Sisällön paikkamerkki 22">
            <a:extLst>
              <a:ext uri="{FF2B5EF4-FFF2-40B4-BE49-F238E27FC236}">
                <a16:creationId xmlns:a16="http://schemas.microsoft.com/office/drawing/2014/main" id="{CE398FBF-8742-4A4E-A2A2-00E79415EB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6118" y="1825625"/>
            <a:ext cx="40257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B995B-8862-43F1-A07D-EEF33C0D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Toisesta kädestä matala kortti 			2/2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093564-16B8-4230-8B05-EB5DE74EA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400" dirty="0"/>
              <a:t>Kun Etelä pelaa </a:t>
            </a:r>
            <a:r>
              <a:rPr lang="fi-FI" sz="2400" dirty="0">
                <a:solidFill>
                  <a:srgbClr val="231F20"/>
                </a:solidFill>
              </a:rPr>
              <a:t>[4 </a:t>
            </a:r>
            <a:r>
              <a:rPr lang="fi-FI" sz="2400" dirty="0"/>
              <a:t>kädestä, niin hän on useimmiten päättänyt ottaa </a:t>
            </a:r>
            <a:r>
              <a:rPr lang="fi-FI" sz="2400" dirty="0">
                <a:solidFill>
                  <a:srgbClr val="231F20"/>
                </a:solidFill>
              </a:rPr>
              <a:t>[A </a:t>
            </a:r>
            <a:r>
              <a:rPr lang="fi-FI" sz="2400" dirty="0"/>
              <a:t>ja pelata </a:t>
            </a:r>
            <a:r>
              <a:rPr lang="fi-FI" sz="2400" dirty="0">
                <a:solidFill>
                  <a:srgbClr val="231F20"/>
                </a:solidFill>
              </a:rPr>
              <a:t>[Q </a:t>
            </a:r>
            <a:r>
              <a:rPr lang="fi-FI" sz="2400" dirty="0"/>
              <a:t>kohti. Itä-länsi voittaa kaksi tikkiä!</a:t>
            </a:r>
          </a:p>
          <a:p>
            <a:pPr marL="0" indent="0">
              <a:buNone/>
            </a:pPr>
            <a:r>
              <a:rPr lang="fi-FI" sz="2400" b="1" dirty="0"/>
              <a:t>Mitä tapahtuu, jos länsi pelaa </a:t>
            </a:r>
            <a:r>
              <a:rPr lang="fi-FI" sz="2400" b="1" dirty="0">
                <a:solidFill>
                  <a:srgbClr val="231F20"/>
                </a:solidFill>
              </a:rPr>
              <a:t>[10 </a:t>
            </a:r>
            <a:r>
              <a:rPr lang="fi-FI" sz="2400" b="1" dirty="0"/>
              <a:t>ensimmäiseen tikkiin?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Etelä valitsee uuden pelisuunnitelman eli </a:t>
            </a:r>
            <a:r>
              <a:rPr lang="fi-FI" sz="2200" dirty="0">
                <a:solidFill>
                  <a:srgbClr val="231F20"/>
                </a:solidFill>
              </a:rPr>
              <a:t>[A</a:t>
            </a:r>
            <a:r>
              <a:rPr lang="fi-FI" sz="2200" dirty="0"/>
              <a:t>:n jälkeen pelataan </a:t>
            </a:r>
            <a:r>
              <a:rPr lang="fi-FI" sz="2200" dirty="0">
                <a:solidFill>
                  <a:srgbClr val="231F20"/>
                </a:solidFill>
              </a:rPr>
              <a:t>[6 </a:t>
            </a:r>
            <a:r>
              <a:rPr lang="fi-FI" sz="2200" dirty="0"/>
              <a:t>pöydästä. Etelä </a:t>
            </a:r>
            <a:r>
              <a:rPr lang="fi-FI" sz="2200" dirty="0" err="1"/>
              <a:t>maskaa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231F20"/>
                </a:solidFill>
              </a:rPr>
              <a:t>[9</a:t>
            </a:r>
            <a:r>
              <a:rPr lang="fi-FI" sz="2200" dirty="0"/>
              <a:t>:n ja häviää vain yhden tikin itä-lännelle!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Tämä ei ollut lännellä mielessä. kun hän pelasi </a:t>
            </a:r>
            <a:r>
              <a:rPr lang="fi-FI" sz="2200" dirty="0">
                <a:solidFill>
                  <a:srgbClr val="231F20"/>
                </a:solidFill>
              </a:rPr>
              <a:t>[10 </a:t>
            </a:r>
            <a:r>
              <a:rPr lang="fi-FI" sz="2200" dirty="0"/>
              <a:t>ensimmäiseen tikkiin!</a:t>
            </a:r>
          </a:p>
          <a:p>
            <a:pPr marL="457200" lvl="1" indent="0">
              <a:buNone/>
            </a:pPr>
            <a:r>
              <a:rPr lang="fi-FI" altLang="sv-SE" sz="2400" b="1" dirty="0"/>
              <a:t>Toisin</a:t>
            </a:r>
            <a:r>
              <a:rPr lang="sv-SE" altLang="sv-SE" sz="2400" b="1" dirty="0"/>
              <a:t> </a:t>
            </a:r>
            <a:r>
              <a:rPr lang="fi-FI" altLang="sv-SE" sz="2400" b="1" dirty="0"/>
              <a:t>sanoen</a:t>
            </a:r>
            <a:r>
              <a:rPr lang="sv-SE" altLang="sv-SE" sz="2400" b="1" dirty="0"/>
              <a:t>, </a:t>
            </a:r>
            <a:r>
              <a:rPr lang="fi-FI" altLang="sv-SE" sz="2400" b="1" dirty="0"/>
              <a:t>pelaa</a:t>
            </a:r>
            <a:r>
              <a:rPr lang="sv-SE" altLang="sv-SE" sz="2400" b="1" dirty="0"/>
              <a:t> </a:t>
            </a:r>
            <a:r>
              <a:rPr lang="fi-FI" altLang="sv-SE" sz="2400" b="1" dirty="0"/>
              <a:t>pieni</a:t>
            </a:r>
            <a:r>
              <a:rPr lang="sv-SE" altLang="sv-SE" sz="2400" b="1" dirty="0"/>
              <a:t> </a:t>
            </a:r>
            <a:r>
              <a:rPr lang="fi-FI" altLang="sv-SE" sz="2400" b="1" dirty="0"/>
              <a:t>toisesta</a:t>
            </a:r>
            <a:r>
              <a:rPr lang="sv-SE" altLang="sv-SE" sz="2400" b="1" dirty="0"/>
              <a:t> </a:t>
            </a:r>
            <a:r>
              <a:rPr lang="fi-FI" altLang="sv-SE" sz="2400" b="1" dirty="0"/>
              <a:t>kädestä</a:t>
            </a:r>
            <a:r>
              <a:rPr lang="sv-SE" altLang="sv-SE" sz="2400" b="1" dirty="0"/>
              <a:t>!</a:t>
            </a: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000DD7-BA19-4100-B24F-FBA8B3E3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13539-1CE3-4449-BD0C-C51848A0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Suomen Bridgeliitto ry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944BD-83AF-4DEE-9FC5-9AA6356B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26</a:t>
            </a:fld>
            <a:endParaRPr lang="fi-FI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3FB10045-56FF-4258-BCA3-791951D062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555" y="1825625"/>
            <a:ext cx="41428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2C18A-49C5-4833-A585-8E06BFEA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Kolmas käsi kovaa lyö…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7386B6-21A4-4534-A094-350937E8E5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400" b="1" dirty="0"/>
              <a:t>Etelä pelaa 3NT ja olet itä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Länsi lähtee </a:t>
            </a:r>
            <a:r>
              <a:rPr lang="fi-FI" sz="2400" b="1" dirty="0">
                <a:solidFill>
                  <a:srgbClr val="D2232B"/>
                </a:solidFill>
              </a:rPr>
              <a:t>{</a:t>
            </a:r>
            <a:r>
              <a:rPr lang="fi-FI" sz="2400" dirty="0">
                <a:solidFill>
                  <a:srgbClr val="D2232B"/>
                </a:solidFill>
              </a:rPr>
              <a:t>5 </a:t>
            </a:r>
            <a:r>
              <a:rPr lang="fi-FI" sz="2400" dirty="0"/>
              <a:t>(</a:t>
            </a:r>
            <a:r>
              <a:rPr lang="fi-FI" sz="2400" dirty="0">
                <a:solidFill>
                  <a:srgbClr val="D2232B"/>
                </a:solidFill>
              </a:rPr>
              <a:t>1-3-5 sääntö</a:t>
            </a:r>
            <a:r>
              <a:rPr lang="fi-FI" sz="2400" dirty="0"/>
              <a:t>).</a:t>
            </a:r>
          </a:p>
          <a:p>
            <a:pPr marL="0" indent="0">
              <a:buNone/>
            </a:pPr>
            <a:r>
              <a:rPr lang="fi-FI" sz="2400" b="1" dirty="0"/>
              <a:t>Minkä kortin pelaat?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Peität rouvalla (</a:t>
            </a:r>
            <a:r>
              <a:rPr lang="fi-FI" sz="2400" b="1" dirty="0">
                <a:solidFill>
                  <a:srgbClr val="D2232B"/>
                </a:solidFill>
              </a:rPr>
              <a:t>{</a:t>
            </a:r>
            <a:r>
              <a:rPr lang="fi-FI" sz="2400" dirty="0">
                <a:solidFill>
                  <a:srgbClr val="D2232B"/>
                </a:solidFill>
              </a:rPr>
              <a:t>Q</a:t>
            </a:r>
            <a:r>
              <a:rPr lang="fi-FI" sz="2400" dirty="0"/>
              <a:t>) - </a:t>
            </a:r>
            <a:r>
              <a:rPr lang="fi-FI" sz="2400" dirty="0">
                <a:solidFill>
                  <a:srgbClr val="D2232B"/>
                </a:solidFill>
              </a:rPr>
              <a:t>kolmas käsi kovaa</a:t>
            </a:r>
            <a:r>
              <a:rPr lang="fi-FI" sz="2400" dirty="0"/>
              <a:t>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sv-SE" altLang="sv-SE" sz="2400" dirty="0"/>
              <a:t>Etelä </a:t>
            </a:r>
            <a:r>
              <a:rPr lang="fi-FI" altLang="sv-SE" sz="2400" dirty="0"/>
              <a:t>voittaa tikin </a:t>
            </a:r>
            <a:r>
              <a:rPr lang="fi-FI" altLang="sv-SE" sz="2400" b="1" dirty="0">
                <a:solidFill>
                  <a:srgbClr val="D2232B"/>
                </a:solidFill>
                <a:cs typeface="Arial" panose="020B0604020202020204" pitchFamily="34" charset="0"/>
              </a:rPr>
              <a:t>{</a:t>
            </a:r>
            <a:r>
              <a:rPr lang="fi-FI" altLang="sv-SE" sz="2400" dirty="0" err="1">
                <a:solidFill>
                  <a:srgbClr val="D2232B"/>
                </a:solidFill>
                <a:cs typeface="Arial" panose="020B0604020202020204" pitchFamily="34" charset="0"/>
              </a:rPr>
              <a:t>A</a:t>
            </a:r>
            <a:r>
              <a:rPr lang="fi-FI" altLang="sv-SE" sz="2400" dirty="0" err="1">
                <a:cs typeface="Arial" panose="020B0604020202020204" pitchFamily="34" charset="0"/>
              </a:rPr>
              <a:t>:llä</a:t>
            </a:r>
            <a:endParaRPr lang="sv-SE" altLang="sv-SE" sz="24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sv-SE" sz="2400" dirty="0"/>
              <a:t>Kun myöhemmin saat tikin, niin sinun pitää kääntää </a:t>
            </a:r>
            <a:r>
              <a:rPr lang="fi-FI" altLang="sv-SE" sz="2400" b="1" dirty="0">
                <a:solidFill>
                  <a:srgbClr val="D2232B"/>
                </a:solidFill>
                <a:cs typeface="Arial" panose="020B0604020202020204" pitchFamily="34" charset="0"/>
              </a:rPr>
              <a:t>{</a:t>
            </a:r>
            <a:r>
              <a:rPr lang="fi-FI" altLang="sv-SE" sz="2400" dirty="0">
                <a:solidFill>
                  <a:srgbClr val="D2232B"/>
                </a:solidFill>
                <a:cs typeface="Arial" panose="020B0604020202020204" pitchFamily="34" charset="0"/>
              </a:rPr>
              <a:t>10</a:t>
            </a:r>
            <a:r>
              <a:rPr lang="fi-FI" altLang="sv-SE" sz="2400" b="1" dirty="0">
                <a:solidFill>
                  <a:srgbClr val="D2232B"/>
                </a:solidFill>
              </a:rPr>
              <a:t> </a:t>
            </a:r>
            <a:r>
              <a:rPr lang="fi-FI" altLang="sv-SE" sz="2400" dirty="0"/>
              <a:t>– korkein kahdesta kortista </a:t>
            </a:r>
            <a:r>
              <a:rPr lang="fi-FI" altLang="sv-SE" sz="2400" b="1" dirty="0"/>
              <a:t>(</a:t>
            </a:r>
            <a:r>
              <a:rPr lang="fi-FI" altLang="sv-SE" sz="2400" dirty="0">
                <a:solidFill>
                  <a:srgbClr val="D2232B"/>
                </a:solidFill>
              </a:rPr>
              <a:t>1-3-5 sääntö</a:t>
            </a:r>
            <a:r>
              <a:rPr lang="fi-FI" altLang="sv-SE" sz="2400" b="1" dirty="0"/>
              <a:t>)</a:t>
            </a:r>
            <a:r>
              <a:rPr lang="fi-FI" altLang="sv-SE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sv-SE" sz="2400" dirty="0"/>
              <a:t>Mitä</a:t>
            </a:r>
            <a:r>
              <a:rPr lang="sv-SE" altLang="sv-SE" sz="2400" dirty="0"/>
              <a:t> </a:t>
            </a:r>
            <a:r>
              <a:rPr lang="fi-FI" altLang="sv-SE" sz="2400" dirty="0"/>
              <a:t>muuten</a:t>
            </a:r>
            <a:r>
              <a:rPr lang="sv-SE" altLang="sv-SE" sz="2400" dirty="0"/>
              <a:t> </a:t>
            </a:r>
            <a:r>
              <a:rPr lang="fi-FI" altLang="sv-SE" sz="2400" dirty="0"/>
              <a:t>tapahtuu</a:t>
            </a:r>
            <a:r>
              <a:rPr lang="sv-SE" altLang="sv-SE" sz="2400" dirty="0"/>
              <a:t>?</a:t>
            </a: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88C89F-F9BB-41BC-ADF0-62AF3401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42CDF3-8D10-4B5E-AC86-04D32BCE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5AEF83-A0F8-4F44-A3F5-A9043735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27</a:t>
            </a:fld>
            <a:endParaRPr lang="fi-FI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E5AC172C-F219-44BF-B24A-61408A7565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5828" y="1825625"/>
            <a:ext cx="4486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D5BB6-39BB-420B-885E-3DC871D0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…mutta ei korkeampaa korttia kun tarvitaan!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0D8D33-1D93-4962-A5BF-281E656842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altLang="sv-SE" sz="2400" b="1" dirty="0"/>
              <a:t>Etelä pelaa 3NT ja sinä olet itä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Länsi lähtee [4 (</a:t>
            </a:r>
            <a:r>
              <a:rPr lang="fi-FI" sz="2400" dirty="0">
                <a:solidFill>
                  <a:srgbClr val="D2232B"/>
                </a:solidFill>
              </a:rPr>
              <a:t>1-3-5 sääntö</a:t>
            </a:r>
            <a:r>
              <a:rPr lang="fi-FI" sz="2400" dirty="0"/>
              <a:t>). Etelä pelaa pöydästä [2. </a:t>
            </a:r>
          </a:p>
          <a:p>
            <a:pPr marL="0" indent="0">
              <a:buNone/>
            </a:pPr>
            <a:r>
              <a:rPr lang="fi-FI" sz="2400" b="1" dirty="0"/>
              <a:t>Minkä kortin pelaat?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Oikein, pelaa [10 ja vahdi [Q sinun [K:lla.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/>
              <a:t>Kun länsi pelasi [J alta, niin etelä saa vain yhden tikin värissä.</a:t>
            </a:r>
            <a:endParaRPr lang="fi-FI" sz="2400" dirty="0">
              <a:solidFill>
                <a:srgbClr val="D2232B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D2232B"/>
                </a:solidFill>
              </a:rPr>
              <a:t>Kolmas käsi kovaa lyö, mutta ei kovempaa kuin tarvitsee! Vahdi kuvaa kuvalla!</a:t>
            </a: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E4A1A2-D34E-4F36-8F44-62C5D40B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F8ABE1-C1D9-426A-8DC8-2FD1D76B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63651F-81AD-4D59-8E1E-27BE213C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28</a:t>
            </a:fld>
            <a:endParaRPr lang="fi-FI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2330A48A-DA86-4F5D-8CF5-86D448CA2D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1904" y="1825625"/>
            <a:ext cx="38341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214F45-D0E1-4A81-A35A-5F762DC4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Merkinannot</a:t>
            </a:r>
            <a:br>
              <a:rPr lang="fi-FI" dirty="0"/>
            </a:br>
            <a:r>
              <a:rPr lang="fi-FI" dirty="0"/>
              <a:t>Varastaminen lyhyeen valttiin - vaatimus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33010F-CB5E-4C88-AF56-59E1EF876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EA5B5E-B1D8-4F72-8A76-ACF177F2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4DB22-65E4-4D76-B32A-0944133C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4D4379-2B42-4B0C-97D2-0FC0D814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71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AAA41A-FBC3-4758-A566-10C2A2BA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Bridgessä on voittaa tikkejä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0ACA4246-56B8-4687-90E8-45AAC213CF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4238" y="1825625"/>
            <a:ext cx="3329524" cy="4351338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B8AA79-FA79-4BAB-B901-75B52F0C5B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Jokainen pelaaja on tässä kuvassa pelannut yhden kortin.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Etelä, jolla on suurin kortti (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Q</a:t>
            </a:r>
            <a:r>
              <a:rPr lang="fi-FI" sz="2400" dirty="0"/>
              <a:t>), voittaa partnerinsa kanssa tikin.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Koska jokainen pelaaja saa 13 korttia, jolloin pelissä on 13 tikkiä, joista taistella.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E3F86B-58F5-4798-BE40-961E279B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725A83-6205-49CF-9A29-EEE66225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FA1D85-56E0-42B7-A1B5-47AA3F0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34EE8D3-4CD9-47DE-A770-41F5781B1CE2}"/>
              </a:ext>
            </a:extLst>
          </p:cNvPr>
          <p:cNvSpPr txBox="1"/>
          <p:nvPr/>
        </p:nvSpPr>
        <p:spPr>
          <a:xfrm>
            <a:off x="3050177" y="6081991"/>
            <a:ext cx="75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58585A"/>
                </a:solidFill>
              </a:rPr>
              <a:t>Etelä</a:t>
            </a:r>
          </a:p>
        </p:txBody>
      </p:sp>
    </p:spTree>
    <p:extLst>
      <p:ext uri="{BB962C8B-B14F-4D97-AF65-F5344CB8AC3E}">
        <p14:creationId xmlns:p14="http://schemas.microsoft.com/office/powerpoint/2010/main" val="30017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DCBDFE-89BE-4DE7-B364-1FF9038A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partnerin väri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5A87EF-14A1-490E-8E6E-5D665D0309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400" b="1" dirty="0"/>
              <a:t>Etelä pelaa 3NT. </a:t>
            </a:r>
            <a:r>
              <a:rPr lang="fi-FI" altLang="sv-SE" sz="2400" b="1" dirty="0"/>
              <a:t>Olet itä</a:t>
            </a:r>
            <a:r>
              <a:rPr lang="sv-SE" altLang="sv-SE" sz="2400" dirty="0"/>
              <a:t>.</a:t>
            </a:r>
          </a:p>
          <a:p>
            <a:pPr marL="0" indent="0">
              <a:buNone/>
            </a:pPr>
            <a:r>
              <a:rPr lang="fi-FI" altLang="sv-SE" sz="2400" dirty="0"/>
              <a:t>Länsi</a:t>
            </a:r>
            <a:r>
              <a:rPr lang="sv-SE" altLang="sv-SE" sz="2400" dirty="0"/>
              <a:t> </a:t>
            </a:r>
            <a:r>
              <a:rPr lang="fi-FI" altLang="sv-SE" sz="2400" dirty="0"/>
              <a:t>lähtee</a:t>
            </a:r>
            <a:r>
              <a:rPr lang="sv-SE" altLang="sv-SE" sz="2400" dirty="0"/>
              <a:t> </a:t>
            </a:r>
            <a:r>
              <a:rPr lang="sv-SE" altLang="sv-SE" sz="2400" dirty="0">
                <a:cs typeface="Arial" panose="020B0604020202020204" pitchFamily="34" charset="0"/>
              </a:rPr>
              <a:t>[4</a:t>
            </a:r>
            <a:r>
              <a:rPr lang="sv-SE" altLang="sv-SE" sz="2400" dirty="0"/>
              <a:t> (1-3-5 </a:t>
            </a:r>
            <a:r>
              <a:rPr lang="fi-FI" altLang="sv-SE" sz="2400" dirty="0"/>
              <a:t>sääntö</a:t>
            </a:r>
            <a:r>
              <a:rPr lang="sv-SE" altLang="sv-SE" sz="2400" dirty="0"/>
              <a:t>).</a:t>
            </a:r>
          </a:p>
          <a:p>
            <a:pPr marL="0" indent="0">
              <a:buNone/>
            </a:pPr>
            <a:r>
              <a:rPr lang="fi-FI" sz="2400" dirty="0"/>
              <a:t>Voitat tikin [</a:t>
            </a:r>
            <a:r>
              <a:rPr lang="fi-FI" sz="2400" dirty="0" err="1"/>
              <a:t>A:llä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dirty="0"/>
              <a:t>Miten pata istuu?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Partnerilla on 5-korttia, koska [4 on partnerin pienin pata.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Palautat [9 (1-3-5 sääntö).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Seuraavan kerran, kun olet kiinni jatkat pataa.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Länsi voi silloin ottaa patatikkinsä ja </a:t>
            </a:r>
            <a:r>
              <a:rPr lang="fi-FI" sz="2400" dirty="0" err="1"/>
              <a:t>piedittää</a:t>
            </a:r>
            <a:r>
              <a:rPr lang="fi-FI" sz="2400" dirty="0"/>
              <a:t> sitoumuksen.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280145-D6C6-406B-8A3E-BEEEDAE4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4954FA-768B-48B1-B41E-1A27B2A5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82B746-15A6-473F-8FB2-A6666942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30</a:t>
            </a:fld>
            <a:endParaRPr lang="fi-FI"/>
          </a:p>
        </p:txBody>
      </p:sp>
      <p:pic>
        <p:nvPicPr>
          <p:cNvPr id="19" name="Sisällön paikkamerkki 18">
            <a:extLst>
              <a:ext uri="{FF2B5EF4-FFF2-40B4-BE49-F238E27FC236}">
                <a16:creationId xmlns:a16="http://schemas.microsoft.com/office/drawing/2014/main" id="{E4150B73-9EEC-408E-82F7-F898ADB6B2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3419"/>
            <a:ext cx="5181600" cy="4095750"/>
          </a:xfrm>
        </p:spPr>
      </p:pic>
    </p:spTree>
    <p:extLst>
      <p:ext uri="{BB962C8B-B14F-4D97-AF65-F5344CB8AC3E}">
        <p14:creationId xmlns:p14="http://schemas.microsoft.com/office/powerpoint/2010/main" val="1846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8CBBAA-7DCD-419F-BBB9-25562BCC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Vahvuusmerkinanto						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4A738B-B44C-47A8-897C-32C93B7D7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>
            <a:noAutofit/>
          </a:bodyPr>
          <a:lstStyle/>
          <a:p>
            <a:pPr algn="ctr"/>
            <a:r>
              <a:rPr lang="fi-FI" altLang="sv-SE" sz="2400" dirty="0"/>
              <a:t>Kun </a:t>
            </a:r>
            <a:r>
              <a:rPr lang="fi-FI" altLang="sv-SE" sz="2400" dirty="0" err="1"/>
              <a:t>sakaat</a:t>
            </a:r>
            <a:r>
              <a:rPr lang="fi-FI" altLang="sv-SE" sz="2400" dirty="0"/>
              <a:t>, sinulla on mahdollisuus antaa merkinanto partnerille!</a:t>
            </a:r>
          </a:p>
          <a:p>
            <a:pPr algn="ctr"/>
            <a:r>
              <a:rPr lang="fi-FI" sz="2400" dirty="0"/>
              <a:t>Etelä pelaa 4[. Olet Itä.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32286D5-7ED2-463E-AEC5-2357FB4C04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9875" y="2899443"/>
            <a:ext cx="4017612" cy="2895851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2F2EDE-C082-4F98-A725-4BE0934D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CD28-09CE-41A3-BE34-B18C9AB9098A}" type="datetime1">
              <a:rPr lang="fi-FI" smtClean="0"/>
              <a:pPr/>
              <a:t>3.2.2021</a:t>
            </a:fld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01E74FEA-E93E-4BED-A78A-8B184CC933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48891" y="2893347"/>
            <a:ext cx="4029805" cy="2908044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29AADDF-1E91-4C04-9203-36E1A890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740D28-0EB3-4874-9C20-63C16681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31</a:t>
            </a:fld>
            <a:endParaRPr lang="fi-FI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2F2FD3-ADE7-4DE5-8AE5-D8D96585D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880" y="5846272"/>
            <a:ext cx="219673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i-FI" altLang="sv-SE" sz="2000" dirty="0">
                <a:solidFill>
                  <a:srgbClr val="268135"/>
                </a:solidFill>
                <a:latin typeface="GillSans Bridge" panose="020B0500000000000000" pitchFamily="34" charset="0"/>
              </a:rPr>
              <a:t>Positiivinen</a:t>
            </a:r>
            <a:r>
              <a:rPr lang="sv-SE" altLang="sv-SE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 </a:t>
            </a:r>
            <a:r>
              <a:rPr lang="sv-SE" altLang="sv-SE" sz="2000" b="1" dirty="0">
                <a:solidFill>
                  <a:srgbClr val="D2232B"/>
                </a:solidFill>
                <a:latin typeface="GillSans Bridge" panose="020B0500000000000000" pitchFamily="34" charset="0"/>
              </a:rPr>
              <a:t>]</a:t>
            </a:r>
            <a:r>
              <a:rPr lang="sv-SE" altLang="sv-SE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4</a:t>
            </a:r>
            <a:endParaRPr lang="sv-SE" altLang="sv-SE" sz="2000" dirty="0">
              <a:solidFill>
                <a:srgbClr val="58585A"/>
              </a:solidFill>
              <a:latin typeface="GillSans Bridge" panose="020B0500000000000000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982F1A4-9281-4F97-BAC0-BFF5F7089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231" y="5846272"/>
            <a:ext cx="228491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i-FI" altLang="sv-SE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Negatiivinen</a:t>
            </a:r>
            <a:r>
              <a:rPr lang="sv-SE" altLang="sv-SE" sz="2000" dirty="0">
                <a:solidFill>
                  <a:srgbClr val="268135"/>
                </a:solidFill>
                <a:latin typeface="GillSans Bridge" panose="020B0500000000000000" pitchFamily="34" charset="0"/>
              </a:rPr>
              <a:t> </a:t>
            </a:r>
            <a:r>
              <a:rPr lang="sv-SE" altLang="sv-SE" sz="2000" b="1" dirty="0">
                <a:solidFill>
                  <a:srgbClr val="D2232B"/>
                </a:solidFill>
                <a:latin typeface="GillSans Bridge" panose="020B0500000000000000" pitchFamily="34" charset="0"/>
              </a:rPr>
              <a:t>]</a:t>
            </a:r>
            <a:r>
              <a:rPr lang="sv-SE" altLang="sv-SE" sz="2000" dirty="0">
                <a:solidFill>
                  <a:srgbClr val="D2232B"/>
                </a:solidFill>
                <a:latin typeface="GillSans Bridge" panose="020B0500000000000000" pitchFamily="34" charset="0"/>
              </a:rPr>
              <a:t>8</a:t>
            </a:r>
            <a:endParaRPr lang="sv-SE" altLang="sv-SE" sz="2000" dirty="0">
              <a:solidFill>
                <a:srgbClr val="58585A"/>
              </a:solidFill>
              <a:latin typeface="GillSans Bridge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78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E738C-E92A-48B0-BCD2-F29ED1C2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Vahvuusmerkinanto						2/2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C7E6D0-5C27-403D-96D0-383231CB97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Partnerisi pelaa </a:t>
            </a:r>
            <a:r>
              <a:rPr lang="fi-FI" sz="2400" b="1" dirty="0">
                <a:solidFill>
                  <a:srgbClr val="D2232B"/>
                </a:solidFill>
              </a:rPr>
              <a:t>]</a:t>
            </a:r>
            <a:r>
              <a:rPr lang="fi-FI" sz="2400" dirty="0">
                <a:solidFill>
                  <a:srgbClr val="D2232B"/>
                </a:solidFill>
              </a:rPr>
              <a:t>Q</a:t>
            </a:r>
            <a:r>
              <a:rPr lang="fi-FI" sz="2400" dirty="0"/>
              <a:t>:n, jonka pelinviejä voittaa.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Pelinviejä pelaa nyt kolme kierrosta pataa ja kolmannelle padalle </a:t>
            </a:r>
            <a:r>
              <a:rPr lang="fi-FI" sz="2400" dirty="0" err="1"/>
              <a:t>sakaat</a:t>
            </a:r>
            <a:r>
              <a:rPr lang="fi-FI" sz="2400" dirty="0"/>
              <a:t> </a:t>
            </a:r>
            <a:r>
              <a:rPr lang="fi-FI" sz="2400" b="1" dirty="0">
                <a:solidFill>
                  <a:srgbClr val="D2232B"/>
                </a:solidFill>
              </a:rPr>
              <a:t>{</a:t>
            </a:r>
            <a:r>
              <a:rPr lang="fi-FI" sz="2400" dirty="0">
                <a:solidFill>
                  <a:srgbClr val="D2232B"/>
                </a:solidFill>
              </a:rPr>
              <a:t>2</a:t>
            </a:r>
            <a:r>
              <a:rPr lang="fi-FI" sz="2400" dirty="0"/>
              <a:t>:n näyttääksesi hienon ruutuvärisi</a:t>
            </a:r>
          </a:p>
          <a:p>
            <a:pPr marL="0" indent="0">
              <a:buNone/>
            </a:pPr>
            <a:endParaRPr lang="fi-FI" sz="2400" dirty="0">
              <a:solidFill>
                <a:srgbClr val="D2232B"/>
              </a:solidFill>
            </a:endParaRPr>
          </a:p>
          <a:p>
            <a:pPr marL="0" indent="0">
              <a:buNone/>
            </a:pPr>
            <a:r>
              <a:rPr lang="fi-FI" sz="2400" dirty="0" err="1">
                <a:solidFill>
                  <a:srgbClr val="D2232B"/>
                </a:solidFill>
              </a:rPr>
              <a:t>Sakaamalla</a:t>
            </a:r>
            <a:r>
              <a:rPr lang="fi-FI" sz="2400" dirty="0">
                <a:solidFill>
                  <a:srgbClr val="D2232B"/>
                </a:solidFill>
              </a:rPr>
              <a:t> voit antaa merkinannon!</a:t>
            </a:r>
          </a:p>
          <a:p>
            <a:pPr marL="0" indent="0">
              <a:buNone/>
            </a:pPr>
            <a:endParaRPr lang="fi-FI" sz="2400" dirty="0">
              <a:solidFill>
                <a:srgbClr val="D2232B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rgbClr val="D2232B"/>
              </a:solidFill>
            </a:endParaRP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8C6271-E51D-405A-AA94-6277C2AC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E92FC1-0A4D-41B1-8814-88203D11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8CE06D-859E-45C5-B36D-B5633867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32</a:t>
            </a:fld>
            <a:endParaRPr lang="fi-FI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11CDE5E8-3A02-403D-A4F9-9BEE052A15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53053"/>
            <a:ext cx="5181600" cy="3496482"/>
          </a:xfrm>
          <a:prstGeom prst="rect">
            <a:avLst/>
          </a:prstGeom>
        </p:spPr>
      </p:pic>
      <p:grpSp>
        <p:nvGrpSpPr>
          <p:cNvPr id="12" name="Grupp 29">
            <a:extLst>
              <a:ext uri="{FF2B5EF4-FFF2-40B4-BE49-F238E27FC236}">
                <a16:creationId xmlns:a16="http://schemas.microsoft.com/office/drawing/2014/main" id="{54DCBA11-3DA0-4322-8F08-D6B1A0680E67}"/>
              </a:ext>
            </a:extLst>
          </p:cNvPr>
          <p:cNvGrpSpPr/>
          <p:nvPr/>
        </p:nvGrpSpPr>
        <p:grpSpPr>
          <a:xfrm>
            <a:off x="6096000" y="5004949"/>
            <a:ext cx="5257800" cy="899196"/>
            <a:chOff x="3648364" y="5375564"/>
            <a:chExt cx="3805382" cy="849745"/>
          </a:xfrm>
          <a:noFill/>
        </p:grpSpPr>
        <p:sp>
          <p:nvSpPr>
            <p:cNvPr id="13" name="Rektangel med rundade hörn 28">
              <a:extLst>
                <a:ext uri="{FF2B5EF4-FFF2-40B4-BE49-F238E27FC236}">
                  <a16:creationId xmlns:a16="http://schemas.microsoft.com/office/drawing/2014/main" id="{FD9C47E9-6AE1-4E13-994A-CC1608D1A4CF}"/>
                </a:ext>
              </a:extLst>
            </p:cNvPr>
            <p:cNvSpPr/>
            <p:nvPr/>
          </p:nvSpPr>
          <p:spPr>
            <a:xfrm>
              <a:off x="3648364" y="5375564"/>
              <a:ext cx="3805382" cy="849745"/>
            </a:xfrm>
            <a:prstGeom prst="roundRect">
              <a:avLst/>
            </a:prstGeom>
            <a:grpFill/>
            <a:ln>
              <a:solidFill>
                <a:srgbClr val="D223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DEB1C8D5-3152-4569-8357-95C00059A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636" y="5453712"/>
              <a:ext cx="3707682" cy="6665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fi-FI" altLang="sv-SE" sz="2000" b="1" dirty="0">
                  <a:solidFill>
                    <a:srgbClr val="268135"/>
                  </a:solidFill>
                  <a:latin typeface="+mn-lt"/>
                </a:rPr>
                <a:t>Positiivinen</a:t>
              </a:r>
              <a:r>
                <a:rPr lang="fi-FI" altLang="sv-SE" sz="2000" b="1" dirty="0">
                  <a:latin typeface="+mn-lt"/>
                </a:rPr>
                <a:t> </a:t>
              </a:r>
              <a:r>
                <a:rPr lang="fi-FI" altLang="sv-SE" sz="2000" dirty="0">
                  <a:latin typeface="+mn-lt"/>
                </a:rPr>
                <a:t>merkinanto sakataan pieni kortti.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fi-FI" altLang="sv-SE" sz="2000" b="1" dirty="0">
                  <a:solidFill>
                    <a:srgbClr val="D2232B"/>
                  </a:solidFill>
                  <a:latin typeface="+mn-lt"/>
                </a:rPr>
                <a:t>Negatiivinen</a:t>
              </a:r>
              <a:r>
                <a:rPr lang="fi-FI" altLang="sv-SE" sz="2000" b="1" dirty="0">
                  <a:latin typeface="+mn-lt"/>
                </a:rPr>
                <a:t> </a:t>
              </a:r>
              <a:r>
                <a:rPr lang="fi-FI" altLang="sv-SE" sz="2000" dirty="0">
                  <a:latin typeface="+mn-lt"/>
                </a:rPr>
                <a:t>merkinanto sakataan iso kortti.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3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A898B5-4203-4514-A528-7233C3D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Varkaus lyhyeen valttiin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6E8756-410E-4B1F-813B-798179BF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3379F4-82BE-4962-B6E7-14B5B35B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0827FA-5E86-4545-ACC1-5EC869C9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33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1D7AEC5-C6C2-4A01-B550-6325D51F54E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2200" dirty="0"/>
              <a:t>Pelaat herttasitoumusta</a:t>
            </a:r>
          </a:p>
          <a:p>
            <a:pPr marL="0" indent="0">
              <a:buNone/>
            </a:pPr>
            <a:r>
              <a:rPr lang="fi-FI" sz="2200" dirty="0"/>
              <a:t>Kun pääset kiinni, niin yleinen sääntö on ollut </a:t>
            </a:r>
            <a:r>
              <a:rPr lang="fi-FI" sz="2200" dirty="0">
                <a:solidFill>
                  <a:srgbClr val="D2232B"/>
                </a:solidFill>
              </a:rPr>
              <a:t>poistaa vastustajien valtit</a:t>
            </a:r>
            <a:r>
              <a:rPr lang="fi-FI" sz="2200" dirty="0"/>
              <a:t>.  Tämä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antaa sinulle viisi valttitikkiä 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estää vastustajia saamasta varkauksia.</a:t>
            </a:r>
          </a:p>
          <a:p>
            <a:pPr marL="0" indent="0">
              <a:buNone/>
            </a:pPr>
            <a:r>
              <a:rPr lang="fi-FI" sz="2200" dirty="0"/>
              <a:t>Jos voi </a:t>
            </a:r>
            <a:r>
              <a:rPr lang="fi-FI" sz="2200" dirty="0">
                <a:solidFill>
                  <a:srgbClr val="D2232B"/>
                </a:solidFill>
              </a:rPr>
              <a:t>varastaa lyhyeen valttiin</a:t>
            </a:r>
            <a:r>
              <a:rPr lang="fi-FI" sz="2200" dirty="0"/>
              <a:t> (pohjoinen) ennen kuin </a:t>
            </a:r>
            <a:r>
              <a:rPr lang="fi-FI" sz="2200" dirty="0" err="1"/>
              <a:t>valttaat</a:t>
            </a:r>
            <a:r>
              <a:rPr lang="fi-FI" sz="2200" dirty="0"/>
              <a:t>, niin tämä antaa sinulle ylimääräisen tikin. Tätä kutsutaan </a:t>
            </a:r>
            <a:r>
              <a:rPr lang="fi-FI" sz="2200" dirty="0">
                <a:solidFill>
                  <a:srgbClr val="D2232B"/>
                </a:solidFill>
              </a:rPr>
              <a:t>varastamiseksi lyhyeen valttiin</a:t>
            </a:r>
            <a:r>
              <a:rPr lang="fi-FI" sz="2200" dirty="0"/>
              <a:t>.</a:t>
            </a:r>
          </a:p>
        </p:txBody>
      </p:sp>
      <p:pic>
        <p:nvPicPr>
          <p:cNvPr id="19" name="Sisällön paikkamerkki 18" descr="Kuva, joka sisältää kohteen teksti, kuningatar, pelitalo, huone&#10;&#10;Kuvaus luotu automaattisesti">
            <a:extLst>
              <a:ext uri="{FF2B5EF4-FFF2-40B4-BE49-F238E27FC236}">
                <a16:creationId xmlns:a16="http://schemas.microsoft.com/office/drawing/2014/main" id="{AF6AA9D5-EBBE-4B8D-B4AB-D514A2464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6" y="457200"/>
            <a:ext cx="3676649" cy="2743200"/>
          </a:xfrm>
        </p:spPr>
      </p:pic>
      <p:pic>
        <p:nvPicPr>
          <p:cNvPr id="23" name="Sisällön paikkamerkki 22" descr="Kuva, joka sisältää kohteen teksti, kuningatar, pelitalo&#10;&#10;Kuvaus luotu automaattisesti">
            <a:extLst>
              <a:ext uri="{FF2B5EF4-FFF2-40B4-BE49-F238E27FC236}">
                <a16:creationId xmlns:a16="http://schemas.microsoft.com/office/drawing/2014/main" id="{FE70FAF0-12E0-4B5E-8104-7816BD65AA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35" y="3325633"/>
            <a:ext cx="3448531" cy="2562583"/>
          </a:xfrm>
        </p:spPr>
      </p:pic>
    </p:spTree>
    <p:extLst>
      <p:ext uri="{BB962C8B-B14F-4D97-AF65-F5344CB8AC3E}">
        <p14:creationId xmlns:p14="http://schemas.microsoft.com/office/powerpoint/2010/main" val="39046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F298D1-3F07-4498-8BDF-B3A130B8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Pelinviejän ABC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B65E3F-C89D-4E2D-9D19-E67DEB86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Suunnittele pelinvienti ennen kuin pelaat ensimmäiseen tikkiin</a:t>
            </a:r>
            <a:r>
              <a:rPr lang="fi-FI" sz="2400" dirty="0"/>
              <a:t>!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solidFill>
                  <a:srgbClr val="D2232B"/>
                </a:solidFill>
              </a:rPr>
              <a:t>Määrittele</a:t>
            </a:r>
            <a:r>
              <a:rPr lang="fi-FI" sz="2400" dirty="0"/>
              <a:t> – Kuinka monta tikkiä tarvitset?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solidFill>
                  <a:srgbClr val="D2232B"/>
                </a:solidFill>
              </a:rPr>
              <a:t>Laske</a:t>
            </a:r>
            <a:r>
              <a:rPr lang="fi-FI" sz="2400" dirty="0"/>
              <a:t> – Kuinka monta pikatikkiä </a:t>
            </a:r>
            <a:r>
              <a:rPr lang="fi-FI" sz="2400" dirty="0" err="1"/>
              <a:t>sangissa</a:t>
            </a:r>
            <a:r>
              <a:rPr lang="fi-FI" sz="2400" dirty="0"/>
              <a:t> sinulla on? Kuinka monta menevää tikkiä valttipelissä sinulla on? 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solidFill>
                  <a:srgbClr val="D2232B"/>
                </a:solidFill>
              </a:rPr>
              <a:t>Analysoi</a:t>
            </a:r>
            <a:r>
              <a:rPr lang="fi-FI" sz="2400" dirty="0"/>
              <a:t> – Mistä puuttuvat tikit? Miten pääset valttipelissä eroon menevistä tikeistä?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solidFill>
                  <a:srgbClr val="D2232B"/>
                </a:solidFill>
              </a:rPr>
              <a:t>Toteuta</a:t>
            </a:r>
            <a:r>
              <a:rPr lang="fi-FI" sz="2400" dirty="0"/>
              <a:t> – Pelaa noudattamalla suunnitelmaasi.</a:t>
            </a:r>
          </a:p>
          <a:p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CB7DE4-1745-4E59-BFD0-EDDF2C14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1CE2-7C94-4C76-BBE7-CD006B908C2E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5AA782-119A-4C28-93AF-EB2D8293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99B15F-0900-4E1B-B3C1-DE12513A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4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2DD5EE-B324-4465-A7B1-62C09DB5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Suunnittele pelinvienti 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4417068-B3B5-406A-B2AD-EC07D5EB1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348" y="457200"/>
            <a:ext cx="4466704" cy="27432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AD74B4-6DAB-49D2-8D5F-90E80B5E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4E22B4-C407-48E6-A682-B38F7AD7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15F28B-4855-4205-92DA-D3CFD509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35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EEAD9EA-9B48-4804-9E7B-44465C002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/>
              <a:t>Etelä pelaa 3NT. Lähtö [3.</a:t>
            </a:r>
          </a:p>
          <a:p>
            <a:pPr marL="0" indent="0">
              <a:buNone/>
            </a:pPr>
            <a:r>
              <a:rPr lang="fi-FI" sz="2400" dirty="0"/>
              <a:t>Käytä vähintään 30 sekuntia määrittele-laske-analysoi-toteuta (MLAT) –analyysille.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M</a:t>
            </a:r>
            <a:r>
              <a:rPr lang="fi-FI" sz="2200" dirty="0"/>
              <a:t> – Pitää saada 9 tikkiä.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L</a:t>
            </a:r>
            <a:r>
              <a:rPr lang="fi-FI" sz="2200" dirty="0"/>
              <a:t> –  On 6 pikatikkiä.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A</a:t>
            </a:r>
            <a:r>
              <a:rPr lang="fi-FI" sz="2200" dirty="0"/>
              <a:t> – Jos päästät ensimmäisen tikin [Q:lle, saat ylimääräisen tikin. Lisätikkejä saat myös ruudussa (</a:t>
            </a:r>
            <a:r>
              <a:rPr lang="fi-FI" sz="2200" dirty="0" err="1"/>
              <a:t>maskaamalla</a:t>
            </a:r>
            <a:r>
              <a:rPr lang="fi-FI" sz="2200" dirty="0"/>
              <a:t>).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T</a:t>
            </a:r>
            <a:r>
              <a:rPr lang="fi-FI" sz="2200" dirty="0"/>
              <a:t> – Pelaa herttaa päästäksesi pöytään ja </a:t>
            </a:r>
            <a:r>
              <a:rPr lang="fi-FI" sz="2200" dirty="0" err="1"/>
              <a:t>maskaa</a:t>
            </a:r>
            <a:r>
              <a:rPr lang="fi-FI" sz="2200" dirty="0"/>
              <a:t> ruudussa.</a:t>
            </a:r>
          </a:p>
          <a:p>
            <a:endParaRPr lang="fi-FI" sz="22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5377E2E-0AE2-446B-A7F2-0C63A7B965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5801655" y="3689397"/>
            <a:ext cx="4932091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8B793-0F91-4DB5-94E2-590148DA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Suunnittele pelinvienti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034F310-4F3B-4642-A193-58FC18DE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2386" y="457200"/>
            <a:ext cx="4250628" cy="27432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799E1-2735-4E62-B05C-3277CC22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6AF-5AB6-4F5E-ADDC-E55A788DB69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4057A7-0A90-46C7-9693-014B6E76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1967EC-C084-4A13-B2EB-96F26523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36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6E5BAB8-D879-493B-97AA-B39D3F4FC8E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/>
              <a:t>Etelä pelaa 4[. Lähtö }K.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Käytä vähintään 30 sekuntia MLAT –analyysille.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M</a:t>
            </a:r>
            <a:r>
              <a:rPr lang="fi-FI" sz="2200" dirty="0"/>
              <a:t> – Pitää saada 10 tikkiä.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L</a:t>
            </a:r>
            <a:r>
              <a:rPr lang="fi-FI" sz="2200" dirty="0"/>
              <a:t> –  On 3 menevää (6 tikkiä).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A</a:t>
            </a:r>
            <a:r>
              <a:rPr lang="fi-FI" sz="2200" dirty="0"/>
              <a:t> – Saat neljä valttitikkiä, kun [Q on pelattu.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A</a:t>
            </a:r>
            <a:r>
              <a:rPr lang="fi-FI" sz="2200" dirty="0"/>
              <a:t> – Kaksi ruutua pitää varastaa lyhyeen valttiin, ennen kuin poistat vastustajien valtit.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D2232B"/>
                </a:solidFill>
              </a:rPr>
              <a:t>T</a:t>
            </a:r>
            <a:r>
              <a:rPr lang="fi-FI" sz="2200" dirty="0"/>
              <a:t> – Ota }A ja pelaa ruutua </a:t>
            </a:r>
            <a:r>
              <a:rPr lang="fi-FI" sz="2200" b="1" dirty="0">
                <a:solidFill>
                  <a:srgbClr val="D2232B"/>
                </a:solidFill>
              </a:rPr>
              <a:t>{</a:t>
            </a:r>
            <a:r>
              <a:rPr lang="fi-FI" sz="2200" dirty="0">
                <a:solidFill>
                  <a:srgbClr val="D2232B"/>
                </a:solidFill>
              </a:rPr>
              <a:t>A</a:t>
            </a:r>
            <a:r>
              <a:rPr lang="fi-FI" sz="2200" dirty="0"/>
              <a:t>:lle. Varasta ruutu pöytään. </a:t>
            </a:r>
          </a:p>
          <a:p>
            <a:endParaRPr lang="fi-FI" sz="24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A895A97-6AE3-4319-8104-8F9FE83384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5966261" y="3786942"/>
            <a:ext cx="4602879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30295-3DDE-48CF-AA94-E7269FF0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Onnea matkaan ja tervetuloa bridgen maailmaan!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4CFF8C-DA6C-4C1A-AD4E-69886E8F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E0DB5B-86E9-45AE-A0A2-13E325E4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Suomen Bridgeliitto ry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8C34FD-A82F-4655-91B2-92BD66EC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37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F9D9098-42CD-4D81-9A43-56CDDA519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4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3B6B9-5216-40DC-9451-03A36A46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Voitetut tikit merkitään pystyyn – hävityt vaakaan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73465A-9B46-420B-9B63-5606CFBF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2565262" cy="823912"/>
          </a:xfrm>
        </p:spPr>
        <p:txBody>
          <a:bodyPr>
            <a:noAutofit/>
          </a:bodyPr>
          <a:lstStyle/>
          <a:p>
            <a:r>
              <a:rPr lang="fi-FI" dirty="0"/>
              <a:t>Voitettu tikki merkitään pystyasentoon</a:t>
            </a:r>
          </a:p>
        </p:txBody>
      </p:sp>
      <p:pic>
        <p:nvPicPr>
          <p:cNvPr id="14" name="Sisällön paikkamerkki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09047F7-48B4-4BBC-AF0A-2241CB975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3055592"/>
            <a:ext cx="1695687" cy="2476846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0A9413-07E9-4481-838D-BD56F4E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CD28-09CE-41A3-BE34-B18C9AB9098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24C29F3-940D-40B8-A649-76EED1AD5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dirty="0"/>
              <a:t>Viiden pelatun tikin jälkeen peli voi näyttää tältä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35C14FF-158D-42F9-BC68-224BC7CF0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9654B24-A3C6-4B71-AA85-9FC1E803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4</a:t>
            </a:fld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B2B86A64-3703-49D1-9F67-38395CBD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29" y="3499524"/>
            <a:ext cx="2476846" cy="1695687"/>
          </a:xfrm>
          <a:prstGeom prst="rect">
            <a:avLst/>
          </a:prstGeom>
        </p:spPr>
      </p:pic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1302952D-98D5-4FBE-8F4F-6E7D5934DD81}"/>
              </a:ext>
            </a:extLst>
          </p:cNvPr>
          <p:cNvSpPr txBox="1">
            <a:spLocks/>
          </p:cNvSpPr>
          <p:nvPr/>
        </p:nvSpPr>
        <p:spPr>
          <a:xfrm>
            <a:off x="3405051" y="1690688"/>
            <a:ext cx="2565262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rgbClr val="58585A"/>
                </a:solidFill>
                <a:latin typeface="GillSans Bridge" panose="020B0500000000000000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rgbClr val="58585A"/>
                </a:solidFill>
                <a:latin typeface="GillSans Bridge" panose="020B0500000000000000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rgbClr val="58585A"/>
                </a:solidFill>
                <a:latin typeface="GillSans Bridge" panose="020B0500000000000000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58585A"/>
                </a:solidFill>
                <a:latin typeface="GillSans Bridge" panose="020B0500000000000000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58585A"/>
                </a:solidFill>
                <a:latin typeface="GillSans Bridge" panose="020B0500000000000000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Hävitty tikki merkitään vaaka-asentoon</a:t>
            </a:r>
          </a:p>
        </p:txBody>
      </p:sp>
      <p:pic>
        <p:nvPicPr>
          <p:cNvPr id="22" name="Sisällön paikkamerkki 21">
            <a:extLst>
              <a:ext uri="{FF2B5EF4-FFF2-40B4-BE49-F238E27FC236}">
                <a16:creationId xmlns:a16="http://schemas.microsoft.com/office/drawing/2014/main" id="{AEE10704-53EE-496E-A562-F2CB0D2C4A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53619"/>
            <a:ext cx="5183188" cy="2587499"/>
          </a:xfrm>
        </p:spPr>
      </p:pic>
    </p:spTree>
    <p:extLst>
      <p:ext uri="{BB962C8B-B14F-4D97-AF65-F5344CB8AC3E}">
        <p14:creationId xmlns:p14="http://schemas.microsoft.com/office/powerpoint/2010/main" val="417608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2E07F-680E-4B1C-91B8-0D203961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 voi aina tunnustaa maata</a:t>
            </a:r>
          </a:p>
        </p:txBody>
      </p:sp>
      <p:pic>
        <p:nvPicPr>
          <p:cNvPr id="9" name="Sisällön paikkamerkki 8" descr="Kuva, joka sisältää kohteen teksti, ensiapupakkaus, clipart-kuva&#10;&#10;Kuvaus luotu automaattisesti">
            <a:extLst>
              <a:ext uri="{FF2B5EF4-FFF2-40B4-BE49-F238E27FC236}">
                <a16:creationId xmlns:a16="http://schemas.microsoft.com/office/drawing/2014/main" id="{7D58E3D1-32E4-498B-BB08-B79688AD10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57" y="1825625"/>
            <a:ext cx="4487886" cy="43513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6D7F96-81D2-4D16-817A-6FE99C175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Kun väriä on pelattu muutaman kerran, niin on mahdollista, että et voi </a:t>
            </a:r>
            <a:r>
              <a:rPr lang="fi-FI" sz="2400" dirty="0">
                <a:solidFill>
                  <a:srgbClr val="D2232B"/>
                </a:solidFill>
              </a:rPr>
              <a:t>tunnustaa maata</a:t>
            </a:r>
            <a:r>
              <a:rPr lang="fi-FI" sz="2400" dirty="0"/>
              <a:t>, ja silloin saat pelata kädestäsi minkä kortin tahansa.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Tätä kutsutaan </a:t>
            </a:r>
            <a:r>
              <a:rPr lang="fi-FI" sz="2400" dirty="0" err="1">
                <a:solidFill>
                  <a:srgbClr val="D2232B"/>
                </a:solidFill>
              </a:rPr>
              <a:t>sakaamiseksi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Et voi koskaan voittaa tikkiä, jos </a:t>
            </a:r>
            <a:r>
              <a:rPr lang="fi-FI" sz="2400" dirty="0" err="1"/>
              <a:t>sakaat</a:t>
            </a:r>
            <a:r>
              <a:rPr lang="fi-FI" sz="2400" dirty="0"/>
              <a:t> kortin!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B9CD87-4FA6-4F65-B171-838494B5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8A1E4D-C8FD-4B38-AEE1-C9EFFDD1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2FF4104-FCF2-4269-9D2E-151AFE84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3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BF03A-54A8-4E34-BDC7-05EF16AB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Bridgessä on tarjousvaihe ja pelivaihe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603BB-54D5-4AC4-A40E-8575394C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Bridgessä on kaksi vaihetta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D2232B"/>
                </a:solidFill>
              </a:rPr>
              <a:t>Tarjousvaihe</a:t>
            </a:r>
            <a:r>
              <a:rPr lang="fi-FI" sz="2400" dirty="0"/>
              <a:t>, jossa pelaajat päättävät, mikä pari vie peliä ja pelataanko valtilla vai ilman.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D2232B"/>
                </a:solidFill>
              </a:rPr>
              <a:t>Pelivaihe</a:t>
            </a:r>
            <a:r>
              <a:rPr lang="fi-FI" sz="2400" dirty="0"/>
              <a:t>, jossa yritetään ottaa niin paljon tikkejä kuin mahdollista.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/>
              <a:t>MiniBridgessä</a:t>
            </a:r>
            <a:r>
              <a:rPr lang="fi-FI" sz="2400" dirty="0"/>
              <a:t> olemme yksinkertaistaneet tarjousvaiheen.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398063-809F-49DA-AB0E-C8F80831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1CE2-7C94-4C76-BBE7-CD006B908C2E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6BC6E7-90C3-43C0-B0D0-106137F4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88D438-A5EE-40E9-88DA-0366DB44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9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6C792-2F70-4971-B352-2D9DF9C1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Lähtökortti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B79EE2-A8A6-4723-A18B-48B85FE47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332412" cy="1325562"/>
          </a:xfrm>
        </p:spPr>
        <p:txBody>
          <a:bodyPr anchor="ctr">
            <a:normAutofit/>
          </a:bodyPr>
          <a:lstStyle/>
          <a:p>
            <a:pPr lvl="0">
              <a:lnSpc>
                <a:spcPct val="110000"/>
              </a:lnSpc>
            </a:pPr>
            <a:r>
              <a:rPr lang="fi-FI" altLang="sv-SE" sz="2400" b="0" dirty="0">
                <a:solidFill>
                  <a:srgbClr val="D2232B"/>
                </a:solidFill>
              </a:rPr>
              <a:t>Lähtijä</a:t>
            </a:r>
            <a:r>
              <a:rPr lang="fi-FI" altLang="sv-SE" sz="2400" b="0" dirty="0"/>
              <a:t> on pelaaja, joka on </a:t>
            </a:r>
            <a:r>
              <a:rPr lang="fi-FI" altLang="sv-SE" sz="2400" b="0" dirty="0">
                <a:solidFill>
                  <a:srgbClr val="D2232B"/>
                </a:solidFill>
              </a:rPr>
              <a:t>pelinviejän</a:t>
            </a:r>
            <a:r>
              <a:rPr lang="fi-FI" altLang="sv-SE" sz="2400" b="0" dirty="0"/>
              <a:t> </a:t>
            </a:r>
            <a:r>
              <a:rPr lang="fi-FI" altLang="sv-SE" sz="2400" b="0" dirty="0">
                <a:solidFill>
                  <a:srgbClr val="D2232B"/>
                </a:solidFill>
              </a:rPr>
              <a:t>vasemmalla puolella</a:t>
            </a:r>
            <a:r>
              <a:rPr lang="fi-FI" altLang="sv-SE" sz="2400" b="0" dirty="0"/>
              <a:t>, pelaa ensimmäisen kortin.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C6B453B6-D3C1-453A-AEE7-78985BE11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5" y="3006725"/>
            <a:ext cx="4032230" cy="3182937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5FC2F3-BABE-41C2-A814-EEE2A98B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CD28-09CE-41A3-BE34-B18C9AB9098A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E2D30AB-BF19-4B84-AC43-C08B877D0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0194"/>
            <a:ext cx="5183188" cy="1996531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fi-FI" sz="2400" b="0" dirty="0">
                <a:solidFill>
                  <a:srgbClr val="D2232B"/>
                </a:solidFill>
              </a:rPr>
              <a:t>Lepääjä</a:t>
            </a:r>
            <a:r>
              <a:rPr lang="fi-FI" sz="2400" b="0" dirty="0"/>
              <a:t> laittaa lähtökortin jälkeen korttinsa pöydälle kuvapuoli ylöspäin ja valtti oikealle puolelleen.</a:t>
            </a:r>
          </a:p>
          <a:p>
            <a:pPr lvl="0">
              <a:lnSpc>
                <a:spcPct val="110000"/>
              </a:lnSpc>
            </a:pPr>
            <a:r>
              <a:rPr lang="fi-FI" sz="2400" b="0" dirty="0"/>
              <a:t>Pelinviejä pelaa nyt sekä omat kortit, että määrää lepääjän kortit.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90B72354-D868-4A15-9F0D-B2C33C5A0B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15" y="3006725"/>
            <a:ext cx="3065773" cy="3182937"/>
          </a:xfr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8332ECD-7A24-4B2A-B70B-DCA25687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889F9A0-B92B-497A-9164-EBDD7F85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7</a:t>
            </a:fld>
            <a:endParaRPr lang="fi-FI"/>
          </a:p>
        </p:txBody>
      </p:sp>
      <p:sp>
        <p:nvSpPr>
          <p:cNvPr id="14" name="Rektangel 7">
            <a:extLst>
              <a:ext uri="{FF2B5EF4-FFF2-40B4-BE49-F238E27FC236}">
                <a16:creationId xmlns:a16="http://schemas.microsoft.com/office/drawing/2014/main" id="{CD886851-3E98-485A-A6B4-FC41B816F851}"/>
              </a:ext>
            </a:extLst>
          </p:cNvPr>
          <p:cNvSpPr/>
          <p:nvPr/>
        </p:nvSpPr>
        <p:spPr>
          <a:xfrm>
            <a:off x="2967975" y="6004996"/>
            <a:ext cx="10330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Pelinviejä</a:t>
            </a:r>
          </a:p>
        </p:txBody>
      </p:sp>
      <p:sp>
        <p:nvSpPr>
          <p:cNvPr id="15" name="Rektangel 7">
            <a:extLst>
              <a:ext uri="{FF2B5EF4-FFF2-40B4-BE49-F238E27FC236}">
                <a16:creationId xmlns:a16="http://schemas.microsoft.com/office/drawing/2014/main" id="{AC1B9F7E-A5F2-4B7C-A7BF-21F40D47C90B}"/>
              </a:ext>
            </a:extLst>
          </p:cNvPr>
          <p:cNvSpPr/>
          <p:nvPr/>
        </p:nvSpPr>
        <p:spPr>
          <a:xfrm>
            <a:off x="1815301" y="4598193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Lähtijä</a:t>
            </a:r>
          </a:p>
        </p:txBody>
      </p:sp>
      <p:sp>
        <p:nvSpPr>
          <p:cNvPr id="16" name="Rektangel 7">
            <a:extLst>
              <a:ext uri="{FF2B5EF4-FFF2-40B4-BE49-F238E27FC236}">
                <a16:creationId xmlns:a16="http://schemas.microsoft.com/office/drawing/2014/main" id="{0E830B4B-AEF7-47CE-83AD-76ED0A9CE968}"/>
              </a:ext>
            </a:extLst>
          </p:cNvPr>
          <p:cNvSpPr/>
          <p:nvPr/>
        </p:nvSpPr>
        <p:spPr>
          <a:xfrm>
            <a:off x="3049921" y="2728158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Lepääjä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DBC0C3C8-DBF3-4C8D-BB22-999711A97C7F}"/>
              </a:ext>
            </a:extLst>
          </p:cNvPr>
          <p:cNvSpPr/>
          <p:nvPr/>
        </p:nvSpPr>
        <p:spPr>
          <a:xfrm>
            <a:off x="8005681" y="6088340"/>
            <a:ext cx="10330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rgbClr val="58585A"/>
                </a:solidFill>
                <a:latin typeface="GillSans Bridge" panose="020B0500000000000000" pitchFamily="34" charset="0"/>
              </a:rPr>
              <a:t>Pelinviejä</a:t>
            </a:r>
          </a:p>
        </p:txBody>
      </p:sp>
    </p:spTree>
    <p:extLst>
      <p:ext uri="{BB962C8B-B14F-4D97-AF65-F5344CB8AC3E}">
        <p14:creationId xmlns:p14="http://schemas.microsoft.com/office/powerpoint/2010/main" val="9355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A9C2C7-15FF-4B4E-958D-188BA653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Laskenta</a:t>
            </a:r>
          </a:p>
        </p:txBody>
      </p:sp>
      <p:pic>
        <p:nvPicPr>
          <p:cNvPr id="9" name="Sisällön paikkamerkki 8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45C4CB2-98D0-4403-9DEB-AF8572D003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77" y="1825625"/>
            <a:ext cx="3318246" cy="43513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86E81B-19B1-4F27-9B33-618A16E9A1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Pelin jälkeen </a:t>
            </a:r>
            <a:r>
              <a:rPr lang="fi-FI" sz="2400" dirty="0">
                <a:solidFill>
                  <a:srgbClr val="D2232B"/>
                </a:solidFill>
              </a:rPr>
              <a:t>pohjoinen kirjaa </a:t>
            </a:r>
            <a:r>
              <a:rPr lang="fi-FI" sz="2400" dirty="0"/>
              <a:t>tikkimäärän, joka kumpikin pari on voittanut jaossa.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Kun kaikki kahdeksan jakoa on pelattu, lasketaan voitettujen tikkien määrä yhteen. Se pari joka on saanut eniten tikkejä on voittanut.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80D275-C9F8-4DAF-AF1D-BB558905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5C8-7C86-405C-85EB-4235FC655945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1A3403-FDE7-4560-A495-59E4DC23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C35929-C83E-4495-A54D-B298DACB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76E6CC-715B-476E-9CF5-1E5157BC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Arvopisteet</a:t>
            </a:r>
            <a:br>
              <a:rPr lang="fi-FI" dirty="0"/>
            </a:br>
            <a:r>
              <a:rPr lang="fi-FI" dirty="0"/>
              <a:t>Valttipeli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33328F-20D3-4069-8458-4DDB5B05C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CACE3B-F667-47CD-8869-85E89780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B575-D792-4EFE-8186-E16AD3636512}" type="datetime1">
              <a:rPr lang="fi-FI" smtClean="0"/>
              <a:pPr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EED4AC-B60F-4123-9FFD-E4CCFDAE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Bridgeliitto ry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D475D8-9851-47D5-8737-381E8527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3C14-9722-4B4E-825A-3EF860FE8CE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88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1915</Words>
  <Application>Microsoft Office PowerPoint</Application>
  <PresentationFormat>Laajakuva</PresentationFormat>
  <Paragraphs>343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GillSans Bridge</vt:lpstr>
      <vt:lpstr>Symbol</vt:lpstr>
      <vt:lpstr>Wingdings</vt:lpstr>
      <vt:lpstr>Office-teema</vt:lpstr>
      <vt:lpstr>Minibridge</vt:lpstr>
      <vt:lpstr>Bridge on korttipeli neljälle henkilölle</vt:lpstr>
      <vt:lpstr>Tavoite Bridgessä on voittaa tikkejä</vt:lpstr>
      <vt:lpstr>Voitetut tikit merkitään pystyyn – hävityt vaakaan</vt:lpstr>
      <vt:lpstr>Et voi aina tunnustaa maata</vt:lpstr>
      <vt:lpstr>Bridgessä on tarjousvaihe ja pelivaihe</vt:lpstr>
      <vt:lpstr>Lähtökortti</vt:lpstr>
      <vt:lpstr>Laskenta</vt:lpstr>
      <vt:lpstr>Arvopisteet Valttipeli</vt:lpstr>
      <vt:lpstr>Arvopisteet (ap)</vt:lpstr>
      <vt:lpstr>Tarjoussarja MiniBridgessä</vt:lpstr>
      <vt:lpstr>Pelaa valtilla!</vt:lpstr>
      <vt:lpstr>Tarjousvaihe – valtilla vai ilman?</vt:lpstr>
      <vt:lpstr>Valttipeli</vt:lpstr>
      <vt:lpstr>Kilpailut</vt:lpstr>
      <vt:lpstr>Eri kilpailumuotoja</vt:lpstr>
      <vt:lpstr>Lähtökortit ja pelitekniikka</vt:lpstr>
      <vt:lpstr>Lähtökorttisääntö 1-3-5</vt:lpstr>
      <vt:lpstr>Lähtökortti valttia vastaan</vt:lpstr>
      <vt:lpstr>Pelistrategia sangipelissä</vt:lpstr>
      <vt:lpstr>Pelistrategia valttipelissä</vt:lpstr>
      <vt:lpstr>Maskata Pelata pieni tai iso</vt:lpstr>
      <vt:lpstr>Maskaamisen taito</vt:lpstr>
      <vt:lpstr>Pelaa kuvia kohti</vt:lpstr>
      <vt:lpstr>Toisesta kädestä matala kortti   1/2 </vt:lpstr>
      <vt:lpstr>Toisesta kädestä matala kortti    2/2 </vt:lpstr>
      <vt:lpstr>Kolmas käsi kovaa lyö…</vt:lpstr>
      <vt:lpstr>…mutta ei korkeampaa korttia kun tarvitaan!</vt:lpstr>
      <vt:lpstr>Merkinannot Varastaminen lyhyeen valttiin - vaatimus</vt:lpstr>
      <vt:lpstr>Palauta partnerin väri</vt:lpstr>
      <vt:lpstr>Vahvuusmerkinanto      1/2</vt:lpstr>
      <vt:lpstr>Vahvuusmerkinanto      2/2</vt:lpstr>
      <vt:lpstr>Varkaus lyhyeen valttiin</vt:lpstr>
      <vt:lpstr>Pelinviejän ABC</vt:lpstr>
      <vt:lpstr>Suunnittele pelinvienti </vt:lpstr>
      <vt:lpstr>Suunnittele pelinvienti</vt:lpstr>
      <vt:lpstr>Onnea matkaan ja tervetuloa bridgen maailmaan!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Taru Reinikainen</dc:creator>
  <cp:lastModifiedBy>Taru Reinikainen</cp:lastModifiedBy>
  <cp:revision>93</cp:revision>
  <cp:lastPrinted>2021-02-02T22:03:39Z</cp:lastPrinted>
  <dcterms:created xsi:type="dcterms:W3CDTF">2020-09-02T07:55:05Z</dcterms:created>
  <dcterms:modified xsi:type="dcterms:W3CDTF">2021-02-02T22:04:00Z</dcterms:modified>
</cp:coreProperties>
</file>